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43"/>
  </p:notesMasterIdLst>
  <p:handoutMasterIdLst>
    <p:handoutMasterId r:id="rId44"/>
  </p:handoutMasterIdLst>
  <p:sldIdLst>
    <p:sldId id="260" r:id="rId3"/>
    <p:sldId id="262" r:id="rId4"/>
    <p:sldId id="263" r:id="rId5"/>
    <p:sldId id="265" r:id="rId6"/>
    <p:sldId id="300" r:id="rId7"/>
    <p:sldId id="264" r:id="rId8"/>
    <p:sldId id="266" r:id="rId9"/>
    <p:sldId id="267" r:id="rId10"/>
    <p:sldId id="271" r:id="rId11"/>
    <p:sldId id="268" r:id="rId12"/>
    <p:sldId id="287" r:id="rId13"/>
    <p:sldId id="270" r:id="rId14"/>
    <p:sldId id="273" r:id="rId15"/>
    <p:sldId id="272" r:id="rId16"/>
    <p:sldId id="275" r:id="rId17"/>
    <p:sldId id="289" r:id="rId18"/>
    <p:sldId id="274" r:id="rId19"/>
    <p:sldId id="276" r:id="rId20"/>
    <p:sldId id="277" r:id="rId21"/>
    <p:sldId id="304" r:id="rId22"/>
    <p:sldId id="278" r:id="rId23"/>
    <p:sldId id="288" r:id="rId24"/>
    <p:sldId id="279" r:id="rId25"/>
    <p:sldId id="283" r:id="rId26"/>
    <p:sldId id="280" r:id="rId27"/>
    <p:sldId id="281" r:id="rId28"/>
    <p:sldId id="282" r:id="rId29"/>
    <p:sldId id="284" r:id="rId30"/>
    <p:sldId id="286" r:id="rId31"/>
    <p:sldId id="290" r:id="rId32"/>
    <p:sldId id="291" r:id="rId33"/>
    <p:sldId id="292" r:id="rId34"/>
    <p:sldId id="299" r:id="rId35"/>
    <p:sldId id="294" r:id="rId36"/>
    <p:sldId id="295" r:id="rId37"/>
    <p:sldId id="296" r:id="rId38"/>
    <p:sldId id="297" r:id="rId39"/>
    <p:sldId id="298" r:id="rId40"/>
    <p:sldId id="302" r:id="rId41"/>
    <p:sldId id="303" r:id="rId4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4">
          <p15:clr>
            <a:srgbClr val="A4A3A4"/>
          </p15:clr>
        </p15:guide>
        <p15:guide id="2" orient="horz" pos="1511">
          <p15:clr>
            <a:srgbClr val="A4A3A4"/>
          </p15:clr>
        </p15:guide>
        <p15:guide id="3" pos="2880">
          <p15:clr>
            <a:srgbClr val="A4A3A4"/>
          </p15:clr>
        </p15:guide>
        <p15:guide id="4" pos="37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99FF"/>
    <a:srgbClr val="663300"/>
    <a:srgbClr val="CC9900"/>
    <a:srgbClr val="FFCCFF"/>
    <a:srgbClr val="990099"/>
    <a:srgbClr val="CC66FF"/>
    <a:srgbClr val="BA9E56"/>
    <a:srgbClr val="E2F1BD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1" autoAdjust="0"/>
    <p:restoredTop sz="94687" autoAdjust="0"/>
  </p:normalViewPr>
  <p:slideViewPr>
    <p:cSldViewPr snapToGrid="0" showGuides="1">
      <p:cViewPr varScale="1">
        <p:scale>
          <a:sx n="88" d="100"/>
          <a:sy n="88" d="100"/>
        </p:scale>
        <p:origin x="708" y="66"/>
      </p:cViewPr>
      <p:guideLst>
        <p:guide orient="horz" pos="3244"/>
        <p:guide orient="horz" pos="1511"/>
        <p:guide pos="2880"/>
        <p:guide pos="3714"/>
      </p:guideLst>
    </p:cSldViewPr>
  </p:slideViewPr>
  <p:outlineViewPr>
    <p:cViewPr>
      <p:scale>
        <a:sx n="33" d="100"/>
        <a:sy n="33" d="100"/>
      </p:scale>
      <p:origin x="0" y="126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image" Target="../media/image42.jp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image" Target="../media/image70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EF2226-DE6D-4645-AD7C-F98E952CE7C4}" type="doc">
      <dgm:prSet loTypeId="urn:microsoft.com/office/officeart/2005/8/layout/venn1" loCatId="relationship" qsTypeId="urn:microsoft.com/office/officeart/2005/8/quickstyle/simple5" qsCatId="simple" csTypeId="urn:microsoft.com/office/officeart/2005/8/colors/accent1_2" csCatId="accent1" phldr="1"/>
      <dgm:spPr/>
    </dgm:pt>
    <dgm:pt modelId="{1F395268-8C5A-48DD-B658-87E07BE594AE}">
      <dgm:prSet phldrT="[Text]"/>
      <dgm:spPr>
        <a:solidFill>
          <a:srgbClr val="FFCCFF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l"/>
          <a:r>
            <a:rPr lang="en-US" dirty="0" smtClean="0">
              <a:solidFill>
                <a:srgbClr val="7030A0"/>
              </a:solidFill>
              <a:latin typeface="Century Schoolbook" pitchFamily="18" charset="0"/>
            </a:rPr>
            <a:t>Light Lavender</a:t>
          </a:r>
          <a:endParaRPr lang="en-US" dirty="0">
            <a:solidFill>
              <a:srgbClr val="7030A0"/>
            </a:solidFill>
            <a:latin typeface="Century Schoolbook" pitchFamily="18" charset="0"/>
          </a:endParaRPr>
        </a:p>
      </dgm:t>
    </dgm:pt>
    <dgm:pt modelId="{DA9882D4-338D-46C5-87FB-CF90C5F1C24E}" type="parTrans" cxnId="{F5F60944-216F-465B-A050-2665CEA0B7D6}">
      <dgm:prSet/>
      <dgm:spPr/>
      <dgm:t>
        <a:bodyPr/>
        <a:lstStyle/>
        <a:p>
          <a:endParaRPr lang="en-US"/>
        </a:p>
      </dgm:t>
    </dgm:pt>
    <dgm:pt modelId="{1E6312C1-ACA9-4ABA-8A92-C566864D2396}" type="sibTrans" cxnId="{F5F60944-216F-465B-A050-2665CEA0B7D6}">
      <dgm:prSet/>
      <dgm:spPr/>
      <dgm:t>
        <a:bodyPr/>
        <a:lstStyle/>
        <a:p>
          <a:endParaRPr lang="en-US"/>
        </a:p>
      </dgm:t>
    </dgm:pt>
    <dgm:pt modelId="{593E4887-9A38-442F-A736-7A8613271827}">
      <dgm:prSet phldrT="[Text]"/>
      <dgm:spPr>
        <a:solidFill>
          <a:srgbClr val="7030A0">
            <a:alpha val="55000"/>
          </a:srgb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l"/>
          <a:r>
            <a:rPr lang="en-US" dirty="0" smtClean="0">
              <a:solidFill>
                <a:srgbClr val="FFCCFF"/>
              </a:solidFill>
              <a:latin typeface="Century Schoolbook" pitchFamily="18" charset="0"/>
            </a:rPr>
            <a:t>Dark Lavender</a:t>
          </a:r>
        </a:p>
      </dgm:t>
    </dgm:pt>
    <dgm:pt modelId="{669BFBFD-1EE2-4A5B-8378-A8CA7153E015}" type="parTrans" cxnId="{DBCCCB77-CA85-4E5A-BF23-E88467DC7BFD}">
      <dgm:prSet/>
      <dgm:spPr/>
      <dgm:t>
        <a:bodyPr/>
        <a:lstStyle/>
        <a:p>
          <a:endParaRPr lang="en-US"/>
        </a:p>
      </dgm:t>
    </dgm:pt>
    <dgm:pt modelId="{C9AC614D-D93E-459B-A572-3C8FBA6D11D8}" type="sibTrans" cxnId="{DBCCCB77-CA85-4E5A-BF23-E88467DC7BFD}">
      <dgm:prSet/>
      <dgm:spPr/>
      <dgm:t>
        <a:bodyPr/>
        <a:lstStyle/>
        <a:p>
          <a:endParaRPr lang="en-US"/>
        </a:p>
      </dgm:t>
    </dgm:pt>
    <dgm:pt modelId="{7146D32E-4985-4D33-A22E-2191A604399A}">
      <dgm:prSet phldrT="[Text]"/>
      <dgm:spPr>
        <a:solidFill>
          <a:srgbClr val="FFCCFF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l"/>
          <a:r>
            <a:rPr lang="en-US" dirty="0" smtClean="0">
              <a:solidFill>
                <a:srgbClr val="7030A0"/>
              </a:solidFill>
              <a:latin typeface="Century Schoolbook" pitchFamily="18" charset="0"/>
            </a:rPr>
            <a:t>2mL Sample</a:t>
          </a:r>
          <a:endParaRPr lang="en-US" dirty="0">
            <a:solidFill>
              <a:srgbClr val="7030A0"/>
            </a:solidFill>
            <a:latin typeface="Century Schoolbook" pitchFamily="18" charset="0"/>
          </a:endParaRPr>
        </a:p>
      </dgm:t>
    </dgm:pt>
    <dgm:pt modelId="{62BA7778-38A9-423D-818B-F4A25429CA72}" type="parTrans" cxnId="{91ACABED-2EC1-464E-96F4-8AF7000E9F2E}">
      <dgm:prSet/>
      <dgm:spPr/>
      <dgm:t>
        <a:bodyPr/>
        <a:lstStyle/>
        <a:p>
          <a:endParaRPr lang="en-US"/>
        </a:p>
      </dgm:t>
    </dgm:pt>
    <dgm:pt modelId="{52A48174-F90D-4A3F-B347-845717C3D2EC}" type="sibTrans" cxnId="{91ACABED-2EC1-464E-96F4-8AF7000E9F2E}">
      <dgm:prSet/>
      <dgm:spPr/>
      <dgm:t>
        <a:bodyPr/>
        <a:lstStyle/>
        <a:p>
          <a:endParaRPr lang="en-US"/>
        </a:p>
      </dgm:t>
    </dgm:pt>
    <dgm:pt modelId="{ED7C9E4A-B5E0-4BCD-AC71-B05F9D22F685}">
      <dgm:prSet phldrT="[Text]"/>
      <dgm:spPr>
        <a:solidFill>
          <a:srgbClr val="FFCCFF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l"/>
          <a:r>
            <a:rPr lang="en-US" dirty="0" smtClean="0">
              <a:solidFill>
                <a:srgbClr val="7030A0"/>
              </a:solidFill>
              <a:latin typeface="Century Schoolbook" pitchFamily="18" charset="0"/>
            </a:rPr>
            <a:t>“Pediatric” Draw</a:t>
          </a:r>
          <a:endParaRPr lang="en-US" dirty="0">
            <a:solidFill>
              <a:srgbClr val="7030A0"/>
            </a:solidFill>
            <a:latin typeface="Century Schoolbook" pitchFamily="18" charset="0"/>
          </a:endParaRPr>
        </a:p>
      </dgm:t>
    </dgm:pt>
    <dgm:pt modelId="{351BD2A1-CF55-4588-A291-8EEE1DEC5E60}" type="parTrans" cxnId="{233432AE-9675-480A-90AD-8DF6B4B0F755}">
      <dgm:prSet/>
      <dgm:spPr/>
      <dgm:t>
        <a:bodyPr/>
        <a:lstStyle/>
        <a:p>
          <a:endParaRPr lang="en-US"/>
        </a:p>
      </dgm:t>
    </dgm:pt>
    <dgm:pt modelId="{1748CEC6-6D1E-4EB5-9DAA-4C6B2716F300}" type="sibTrans" cxnId="{233432AE-9675-480A-90AD-8DF6B4B0F755}">
      <dgm:prSet/>
      <dgm:spPr/>
      <dgm:t>
        <a:bodyPr/>
        <a:lstStyle/>
        <a:p>
          <a:endParaRPr lang="en-US"/>
        </a:p>
      </dgm:t>
    </dgm:pt>
    <dgm:pt modelId="{C2FB12BD-36A0-4DF6-A2EE-89AC7566F1E9}">
      <dgm:prSet phldrT="[Text]"/>
      <dgm:spPr>
        <a:solidFill>
          <a:srgbClr val="7030A0">
            <a:alpha val="55000"/>
          </a:srgb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l"/>
          <a:r>
            <a:rPr lang="en-US" dirty="0" smtClean="0">
              <a:solidFill>
                <a:srgbClr val="FFCCFF"/>
              </a:solidFill>
              <a:latin typeface="Century Schoolbook" pitchFamily="18" charset="0"/>
            </a:rPr>
            <a:t>4mL Sample</a:t>
          </a:r>
        </a:p>
      </dgm:t>
    </dgm:pt>
    <dgm:pt modelId="{59D0F080-841E-48B7-AEC5-7544CE3248BB}" type="parTrans" cxnId="{8A53AD05-6FEE-4FF4-84DA-9A89C169559B}">
      <dgm:prSet/>
      <dgm:spPr/>
      <dgm:t>
        <a:bodyPr/>
        <a:lstStyle/>
        <a:p>
          <a:endParaRPr lang="en-US"/>
        </a:p>
      </dgm:t>
    </dgm:pt>
    <dgm:pt modelId="{08596F1E-D3A5-4A30-B07E-C71C8779BA1B}" type="sibTrans" cxnId="{8A53AD05-6FEE-4FF4-84DA-9A89C169559B}">
      <dgm:prSet/>
      <dgm:spPr/>
      <dgm:t>
        <a:bodyPr/>
        <a:lstStyle/>
        <a:p>
          <a:endParaRPr lang="en-US"/>
        </a:p>
      </dgm:t>
    </dgm:pt>
    <dgm:pt modelId="{AAF19BE5-BB12-4821-94A2-2D3B05AAB51D}">
      <dgm:prSet phldrT="[Text]"/>
      <dgm:spPr>
        <a:solidFill>
          <a:srgbClr val="7030A0">
            <a:alpha val="55000"/>
          </a:srgb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l"/>
          <a:r>
            <a:rPr lang="en-US" dirty="0" smtClean="0">
              <a:solidFill>
                <a:srgbClr val="FFCCFF"/>
              </a:solidFill>
              <a:latin typeface="Century Schoolbook" pitchFamily="18" charset="0"/>
            </a:rPr>
            <a:t>Standard Draw</a:t>
          </a:r>
        </a:p>
      </dgm:t>
    </dgm:pt>
    <dgm:pt modelId="{4F02304F-9B2F-42CA-8853-1B2AACB1EF08}" type="parTrans" cxnId="{C102C236-4F8B-4CD4-9328-A96B23E4DA1A}">
      <dgm:prSet/>
      <dgm:spPr/>
      <dgm:t>
        <a:bodyPr/>
        <a:lstStyle/>
        <a:p>
          <a:endParaRPr lang="en-US"/>
        </a:p>
      </dgm:t>
    </dgm:pt>
    <dgm:pt modelId="{695CA4B5-FC62-4510-9D00-8912A1BD3CA2}" type="sibTrans" cxnId="{C102C236-4F8B-4CD4-9328-A96B23E4DA1A}">
      <dgm:prSet/>
      <dgm:spPr/>
      <dgm:t>
        <a:bodyPr/>
        <a:lstStyle/>
        <a:p>
          <a:endParaRPr lang="en-US"/>
        </a:p>
      </dgm:t>
    </dgm:pt>
    <dgm:pt modelId="{41BE2C08-4D85-4445-A28C-89D947E7D989}" type="pres">
      <dgm:prSet presAssocID="{E2EF2226-DE6D-4645-AD7C-F98E952CE7C4}" presName="compositeShape" presStyleCnt="0">
        <dgm:presLayoutVars>
          <dgm:chMax val="7"/>
          <dgm:dir/>
          <dgm:resizeHandles val="exact"/>
        </dgm:presLayoutVars>
      </dgm:prSet>
      <dgm:spPr/>
    </dgm:pt>
    <dgm:pt modelId="{0D81B5F3-0FC9-4E51-9223-A4237F7EEC47}" type="pres">
      <dgm:prSet presAssocID="{1F395268-8C5A-48DD-B658-87E07BE594AE}" presName="circ1" presStyleLbl="vennNode1" presStyleIdx="0" presStyleCnt="2" custScaleX="103057" custLinFactNeighborX="-351"/>
      <dgm:spPr/>
      <dgm:t>
        <a:bodyPr/>
        <a:lstStyle/>
        <a:p>
          <a:endParaRPr lang="en-US"/>
        </a:p>
      </dgm:t>
    </dgm:pt>
    <dgm:pt modelId="{47B91969-B49A-4629-A9CB-AC52D492B0CC}" type="pres">
      <dgm:prSet presAssocID="{1F395268-8C5A-48DD-B658-87E07BE594A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889A79-EADC-4284-B69E-1D01E12C9987}" type="pres">
      <dgm:prSet presAssocID="{593E4887-9A38-442F-A736-7A8613271827}" presName="circ2" presStyleLbl="vennNode1" presStyleIdx="1" presStyleCnt="2" custScaleX="108745" custLinFactNeighborX="992" custLinFactNeighborY="-13"/>
      <dgm:spPr/>
      <dgm:t>
        <a:bodyPr/>
        <a:lstStyle/>
        <a:p>
          <a:endParaRPr lang="en-US"/>
        </a:p>
      </dgm:t>
    </dgm:pt>
    <dgm:pt modelId="{2102DD55-88CC-48A8-8494-D63449B22C62}" type="pres">
      <dgm:prSet presAssocID="{593E4887-9A38-442F-A736-7A861327182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BA5C30-E61D-441C-AF6C-41AAC7C6175E}" type="presOf" srcId="{593E4887-9A38-442F-A736-7A8613271827}" destId="{2102DD55-88CC-48A8-8494-D63449B22C62}" srcOrd="1" destOrd="0" presId="urn:microsoft.com/office/officeart/2005/8/layout/venn1"/>
    <dgm:cxn modelId="{233432AE-9675-480A-90AD-8DF6B4B0F755}" srcId="{1F395268-8C5A-48DD-B658-87E07BE594AE}" destId="{ED7C9E4A-B5E0-4BCD-AC71-B05F9D22F685}" srcOrd="1" destOrd="0" parTransId="{351BD2A1-CF55-4588-A291-8EEE1DEC5E60}" sibTransId="{1748CEC6-6D1E-4EB5-9DAA-4C6B2716F300}"/>
    <dgm:cxn modelId="{180C0548-715D-468A-9356-4036F32F4DAD}" type="presOf" srcId="{593E4887-9A38-442F-A736-7A8613271827}" destId="{FD889A79-EADC-4284-B69E-1D01E12C9987}" srcOrd="0" destOrd="0" presId="urn:microsoft.com/office/officeart/2005/8/layout/venn1"/>
    <dgm:cxn modelId="{8A53AD05-6FEE-4FF4-84DA-9A89C169559B}" srcId="{593E4887-9A38-442F-A736-7A8613271827}" destId="{C2FB12BD-36A0-4DF6-A2EE-89AC7566F1E9}" srcOrd="0" destOrd="0" parTransId="{59D0F080-841E-48B7-AEC5-7544CE3248BB}" sibTransId="{08596F1E-D3A5-4A30-B07E-C71C8779BA1B}"/>
    <dgm:cxn modelId="{47A07653-33AD-4291-AC68-49BE2D186C90}" type="presOf" srcId="{ED7C9E4A-B5E0-4BCD-AC71-B05F9D22F685}" destId="{0D81B5F3-0FC9-4E51-9223-A4237F7EEC47}" srcOrd="0" destOrd="2" presId="urn:microsoft.com/office/officeart/2005/8/layout/venn1"/>
    <dgm:cxn modelId="{71706D4D-5B44-43D0-8508-DE924ACDB59E}" type="presOf" srcId="{ED7C9E4A-B5E0-4BCD-AC71-B05F9D22F685}" destId="{47B91969-B49A-4629-A9CB-AC52D492B0CC}" srcOrd="1" destOrd="2" presId="urn:microsoft.com/office/officeart/2005/8/layout/venn1"/>
    <dgm:cxn modelId="{B3AB3BE8-FCA1-4496-A6E3-58DD969D226D}" type="presOf" srcId="{7146D32E-4985-4D33-A22E-2191A604399A}" destId="{0D81B5F3-0FC9-4E51-9223-A4237F7EEC47}" srcOrd="0" destOrd="1" presId="urn:microsoft.com/office/officeart/2005/8/layout/venn1"/>
    <dgm:cxn modelId="{204CFB51-2C88-40E8-8AF3-BD751CEC495A}" type="presOf" srcId="{1F395268-8C5A-48DD-B658-87E07BE594AE}" destId="{47B91969-B49A-4629-A9CB-AC52D492B0CC}" srcOrd="1" destOrd="0" presId="urn:microsoft.com/office/officeart/2005/8/layout/venn1"/>
    <dgm:cxn modelId="{D0FEFD89-14CC-4176-B1D5-6B2F1293F7EA}" type="presOf" srcId="{AAF19BE5-BB12-4821-94A2-2D3B05AAB51D}" destId="{2102DD55-88CC-48A8-8494-D63449B22C62}" srcOrd="1" destOrd="2" presId="urn:microsoft.com/office/officeart/2005/8/layout/venn1"/>
    <dgm:cxn modelId="{860BECE1-73BE-41FA-8D88-FE52DEF0D659}" type="presOf" srcId="{AAF19BE5-BB12-4821-94A2-2D3B05AAB51D}" destId="{FD889A79-EADC-4284-B69E-1D01E12C9987}" srcOrd="0" destOrd="2" presId="urn:microsoft.com/office/officeart/2005/8/layout/venn1"/>
    <dgm:cxn modelId="{18515B6E-5512-40ED-B08B-3F85219D500E}" type="presOf" srcId="{E2EF2226-DE6D-4645-AD7C-F98E952CE7C4}" destId="{41BE2C08-4D85-4445-A28C-89D947E7D989}" srcOrd="0" destOrd="0" presId="urn:microsoft.com/office/officeart/2005/8/layout/venn1"/>
    <dgm:cxn modelId="{8529140D-84D9-4BAD-9628-D8FE36EB3C0C}" type="presOf" srcId="{7146D32E-4985-4D33-A22E-2191A604399A}" destId="{47B91969-B49A-4629-A9CB-AC52D492B0CC}" srcOrd="1" destOrd="1" presId="urn:microsoft.com/office/officeart/2005/8/layout/venn1"/>
    <dgm:cxn modelId="{F5F60944-216F-465B-A050-2665CEA0B7D6}" srcId="{E2EF2226-DE6D-4645-AD7C-F98E952CE7C4}" destId="{1F395268-8C5A-48DD-B658-87E07BE594AE}" srcOrd="0" destOrd="0" parTransId="{DA9882D4-338D-46C5-87FB-CF90C5F1C24E}" sibTransId="{1E6312C1-ACA9-4ABA-8A92-C566864D2396}"/>
    <dgm:cxn modelId="{C102C236-4F8B-4CD4-9328-A96B23E4DA1A}" srcId="{593E4887-9A38-442F-A736-7A8613271827}" destId="{AAF19BE5-BB12-4821-94A2-2D3B05AAB51D}" srcOrd="1" destOrd="0" parTransId="{4F02304F-9B2F-42CA-8853-1B2AACB1EF08}" sibTransId="{695CA4B5-FC62-4510-9D00-8912A1BD3CA2}"/>
    <dgm:cxn modelId="{DBCCCB77-CA85-4E5A-BF23-E88467DC7BFD}" srcId="{E2EF2226-DE6D-4645-AD7C-F98E952CE7C4}" destId="{593E4887-9A38-442F-A736-7A8613271827}" srcOrd="1" destOrd="0" parTransId="{669BFBFD-1EE2-4A5B-8378-A8CA7153E015}" sibTransId="{C9AC614D-D93E-459B-A572-3C8FBA6D11D8}"/>
    <dgm:cxn modelId="{91ACABED-2EC1-464E-96F4-8AF7000E9F2E}" srcId="{1F395268-8C5A-48DD-B658-87E07BE594AE}" destId="{7146D32E-4985-4D33-A22E-2191A604399A}" srcOrd="0" destOrd="0" parTransId="{62BA7778-38A9-423D-818B-F4A25429CA72}" sibTransId="{52A48174-F90D-4A3F-B347-845717C3D2EC}"/>
    <dgm:cxn modelId="{844B1053-09DC-44E1-B540-13EE6A9733DC}" type="presOf" srcId="{1F395268-8C5A-48DD-B658-87E07BE594AE}" destId="{0D81B5F3-0FC9-4E51-9223-A4237F7EEC47}" srcOrd="0" destOrd="0" presId="urn:microsoft.com/office/officeart/2005/8/layout/venn1"/>
    <dgm:cxn modelId="{58063C64-E873-49B0-ABCC-C329C542F5C7}" type="presOf" srcId="{C2FB12BD-36A0-4DF6-A2EE-89AC7566F1E9}" destId="{FD889A79-EADC-4284-B69E-1D01E12C9987}" srcOrd="0" destOrd="1" presId="urn:microsoft.com/office/officeart/2005/8/layout/venn1"/>
    <dgm:cxn modelId="{5F84B4EE-A49D-453E-96E8-F1F52C12DF1E}" type="presOf" srcId="{C2FB12BD-36A0-4DF6-A2EE-89AC7566F1E9}" destId="{2102DD55-88CC-48A8-8494-D63449B22C62}" srcOrd="1" destOrd="1" presId="urn:microsoft.com/office/officeart/2005/8/layout/venn1"/>
    <dgm:cxn modelId="{BF731766-BD47-4ABC-837E-A7535D59B9C9}" type="presParOf" srcId="{41BE2C08-4D85-4445-A28C-89D947E7D989}" destId="{0D81B5F3-0FC9-4E51-9223-A4237F7EEC47}" srcOrd="0" destOrd="0" presId="urn:microsoft.com/office/officeart/2005/8/layout/venn1"/>
    <dgm:cxn modelId="{3D9E6A4F-3F0E-4033-B293-DBF761D28964}" type="presParOf" srcId="{41BE2C08-4D85-4445-A28C-89D947E7D989}" destId="{47B91969-B49A-4629-A9CB-AC52D492B0CC}" srcOrd="1" destOrd="0" presId="urn:microsoft.com/office/officeart/2005/8/layout/venn1"/>
    <dgm:cxn modelId="{D15BB702-E9E7-4FC2-968F-34E7CDF2047D}" type="presParOf" srcId="{41BE2C08-4D85-4445-A28C-89D947E7D989}" destId="{FD889A79-EADC-4284-B69E-1D01E12C9987}" srcOrd="2" destOrd="0" presId="urn:microsoft.com/office/officeart/2005/8/layout/venn1"/>
    <dgm:cxn modelId="{132C1B0C-C0A3-40ED-B5D9-BDE00BAE5D9B}" type="presParOf" srcId="{41BE2C08-4D85-4445-A28C-89D947E7D989}" destId="{2102DD55-88CC-48A8-8494-D63449B22C62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2D688CC-4D06-4C79-B965-B705F67C41B6}" type="doc">
      <dgm:prSet loTypeId="urn:microsoft.com/office/officeart/2005/8/layout/vList6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A685C0F-5E5F-42C9-A5BF-89D8B3EE3E3C}">
      <dgm:prSet phldrT="[Text]"/>
      <dgm:spPr/>
      <dgm:t>
        <a:bodyPr/>
        <a:lstStyle/>
        <a:p>
          <a:r>
            <a:rPr lang="en-US" dirty="0" smtClean="0">
              <a:latin typeface="Century Gothic" pitchFamily="34" charset="0"/>
            </a:rPr>
            <a:t>Meridian Ordering</a:t>
          </a:r>
          <a:endParaRPr lang="en-US" dirty="0">
            <a:latin typeface="Century Gothic" pitchFamily="34" charset="0"/>
          </a:endParaRPr>
        </a:p>
      </dgm:t>
    </dgm:pt>
    <dgm:pt modelId="{CCB331E6-46AE-4AA5-8C8D-E32053C75064}" type="parTrans" cxnId="{D21B1DA6-05EE-4591-8CFA-C203B03C2281}">
      <dgm:prSet/>
      <dgm:spPr/>
      <dgm:t>
        <a:bodyPr/>
        <a:lstStyle/>
        <a:p>
          <a:endParaRPr lang="en-US"/>
        </a:p>
      </dgm:t>
    </dgm:pt>
    <dgm:pt modelId="{1B19F0D6-A0F3-4525-A268-9FDF66507148}" type="sibTrans" cxnId="{D21B1DA6-05EE-4591-8CFA-C203B03C2281}">
      <dgm:prSet/>
      <dgm:spPr/>
      <dgm:t>
        <a:bodyPr/>
        <a:lstStyle/>
        <a:p>
          <a:endParaRPr lang="en-US"/>
        </a:p>
      </dgm:t>
    </dgm:pt>
    <dgm:pt modelId="{F058D1B9-9569-40EF-97C2-2F6266E7AEB1}">
      <dgm:prSet phldrT="[Text]"/>
      <dgm:spPr/>
      <dgm:t>
        <a:bodyPr/>
        <a:lstStyle/>
        <a:p>
          <a:r>
            <a:rPr lang="en-US" dirty="0" smtClean="0">
              <a:solidFill>
                <a:schemeClr val="bg1">
                  <a:lumMod val="10000"/>
                </a:schemeClr>
              </a:solidFill>
              <a:latin typeface="Andalus" pitchFamily="18" charset="-78"/>
              <a:cs typeface="Andalus" pitchFamily="18" charset="-78"/>
            </a:rPr>
            <a:t>Place test orders.</a:t>
          </a:r>
          <a:endParaRPr lang="en-US" dirty="0">
            <a:solidFill>
              <a:schemeClr val="bg1">
                <a:lumMod val="10000"/>
              </a:schemeClr>
            </a:solidFill>
            <a:latin typeface="Andalus" pitchFamily="18" charset="-78"/>
            <a:cs typeface="Andalus" pitchFamily="18" charset="-78"/>
          </a:endParaRPr>
        </a:p>
      </dgm:t>
    </dgm:pt>
    <dgm:pt modelId="{20A2FD64-0787-4FC0-B58D-11C4F6C4F49B}" type="parTrans" cxnId="{D623B15C-1833-4575-B22C-F0994C114FAE}">
      <dgm:prSet/>
      <dgm:spPr/>
      <dgm:t>
        <a:bodyPr/>
        <a:lstStyle/>
        <a:p>
          <a:endParaRPr lang="en-US"/>
        </a:p>
      </dgm:t>
    </dgm:pt>
    <dgm:pt modelId="{678B2987-076D-4184-BA2B-7008772163EA}" type="sibTrans" cxnId="{D623B15C-1833-4575-B22C-F0994C114FAE}">
      <dgm:prSet/>
      <dgm:spPr/>
      <dgm:t>
        <a:bodyPr/>
        <a:lstStyle/>
        <a:p>
          <a:endParaRPr lang="en-US"/>
        </a:p>
      </dgm:t>
    </dgm:pt>
    <dgm:pt modelId="{ABF3684F-D416-49F0-9590-9FE26ADE7CFF}">
      <dgm:prSet phldrT="[Text]"/>
      <dgm:spPr/>
      <dgm:t>
        <a:bodyPr/>
        <a:lstStyle/>
        <a:p>
          <a:r>
            <a:rPr lang="en-US" dirty="0" smtClean="0">
              <a:solidFill>
                <a:schemeClr val="bg1">
                  <a:lumMod val="10000"/>
                </a:schemeClr>
              </a:solidFill>
              <a:latin typeface="Andalus" pitchFamily="18" charset="-78"/>
              <a:cs typeface="Andalus" pitchFamily="18" charset="-78"/>
            </a:rPr>
            <a:t>Review individual patient results.</a:t>
          </a:r>
          <a:endParaRPr lang="en-US" dirty="0">
            <a:solidFill>
              <a:schemeClr val="bg1">
                <a:lumMod val="10000"/>
              </a:schemeClr>
            </a:solidFill>
            <a:latin typeface="Andalus" pitchFamily="18" charset="-78"/>
            <a:cs typeface="Andalus" pitchFamily="18" charset="-78"/>
          </a:endParaRPr>
        </a:p>
      </dgm:t>
    </dgm:pt>
    <dgm:pt modelId="{BFC70C44-30D5-4AA2-8535-2620668A7036}" type="parTrans" cxnId="{120CCB9B-732F-4C8A-80D3-C1F2D27C8E93}">
      <dgm:prSet/>
      <dgm:spPr/>
      <dgm:t>
        <a:bodyPr/>
        <a:lstStyle/>
        <a:p>
          <a:endParaRPr lang="en-US"/>
        </a:p>
      </dgm:t>
    </dgm:pt>
    <dgm:pt modelId="{5DE22C2D-BD56-46DE-85B4-7DBDDFEBEC84}" type="sibTrans" cxnId="{120CCB9B-732F-4C8A-80D3-C1F2D27C8E93}">
      <dgm:prSet/>
      <dgm:spPr/>
      <dgm:t>
        <a:bodyPr/>
        <a:lstStyle/>
        <a:p>
          <a:endParaRPr lang="en-US"/>
        </a:p>
      </dgm:t>
    </dgm:pt>
    <dgm:pt modelId="{57BD859B-D9C1-49B2-A2B6-698C8839121B}">
      <dgm:prSet phldrT="[Text]"/>
      <dgm:spPr/>
      <dgm:t>
        <a:bodyPr/>
        <a:lstStyle/>
        <a:p>
          <a:r>
            <a:rPr lang="en-US" dirty="0" smtClean="0">
              <a:solidFill>
                <a:srgbClr val="C00000"/>
              </a:solidFill>
              <a:latin typeface="Century Gothic" pitchFamily="34" charset="0"/>
            </a:rPr>
            <a:t>Pathway Reporting Tool</a:t>
          </a:r>
          <a:endParaRPr lang="en-US" dirty="0">
            <a:solidFill>
              <a:srgbClr val="C00000"/>
            </a:solidFill>
            <a:latin typeface="Century Gothic" pitchFamily="34" charset="0"/>
          </a:endParaRPr>
        </a:p>
      </dgm:t>
    </dgm:pt>
    <dgm:pt modelId="{94E0368E-97E9-4F3B-A2CE-548ED2BEAEC4}" type="parTrans" cxnId="{E06FD9C2-660F-457D-8A8E-529B752FABD5}">
      <dgm:prSet/>
      <dgm:spPr/>
      <dgm:t>
        <a:bodyPr/>
        <a:lstStyle/>
        <a:p>
          <a:endParaRPr lang="en-US"/>
        </a:p>
      </dgm:t>
    </dgm:pt>
    <dgm:pt modelId="{4C70A53A-650E-49F7-99F5-EF45398BB95E}" type="sibTrans" cxnId="{E06FD9C2-660F-457D-8A8E-529B752FABD5}">
      <dgm:prSet/>
      <dgm:spPr/>
      <dgm:t>
        <a:bodyPr/>
        <a:lstStyle/>
        <a:p>
          <a:endParaRPr lang="en-US"/>
        </a:p>
      </dgm:t>
    </dgm:pt>
    <dgm:pt modelId="{56954C1A-27E8-4F89-A768-0634907AA592}">
      <dgm:prSet phldrT="[Text]"/>
      <dgm:spPr/>
      <dgm:t>
        <a:bodyPr/>
        <a:lstStyle/>
        <a:p>
          <a:r>
            <a:rPr lang="en-US" dirty="0" smtClean="0">
              <a:solidFill>
                <a:srgbClr val="C00000"/>
              </a:solidFill>
              <a:latin typeface="Andalus" pitchFamily="18" charset="-78"/>
              <a:cs typeface="Andalus" pitchFamily="18" charset="-78"/>
            </a:rPr>
            <a:t>Reporting Tool</a:t>
          </a:r>
          <a:endParaRPr lang="en-US" dirty="0">
            <a:solidFill>
              <a:srgbClr val="C00000"/>
            </a:solidFill>
            <a:latin typeface="Andalus" pitchFamily="18" charset="-78"/>
            <a:cs typeface="Andalus" pitchFamily="18" charset="-78"/>
          </a:endParaRPr>
        </a:p>
      </dgm:t>
    </dgm:pt>
    <dgm:pt modelId="{AFBDD37B-A791-45CD-8881-A0430DEFDDAA}" type="parTrans" cxnId="{83E0ABF8-D958-4E84-85DB-0E512D60E1EE}">
      <dgm:prSet/>
      <dgm:spPr/>
      <dgm:t>
        <a:bodyPr/>
        <a:lstStyle/>
        <a:p>
          <a:endParaRPr lang="en-US"/>
        </a:p>
      </dgm:t>
    </dgm:pt>
    <dgm:pt modelId="{23793F37-9085-4464-9551-9F6BCA46EE8D}" type="sibTrans" cxnId="{83E0ABF8-D958-4E84-85DB-0E512D60E1EE}">
      <dgm:prSet/>
      <dgm:spPr/>
      <dgm:t>
        <a:bodyPr/>
        <a:lstStyle/>
        <a:p>
          <a:endParaRPr lang="en-US"/>
        </a:p>
      </dgm:t>
    </dgm:pt>
    <dgm:pt modelId="{916FB51E-B28C-462C-A3DE-9E0E052069C3}">
      <dgm:prSet phldrT="[Text]"/>
      <dgm:spPr/>
      <dgm:t>
        <a:bodyPr/>
        <a:lstStyle/>
        <a:p>
          <a:r>
            <a:rPr lang="en-US" dirty="0" smtClean="0">
              <a:solidFill>
                <a:srgbClr val="C00000"/>
              </a:solidFill>
              <a:latin typeface="Andalus" pitchFamily="18" charset="-78"/>
              <a:cs typeface="Andalus" pitchFamily="18" charset="-78"/>
            </a:rPr>
            <a:t>Review results for multiple patients.</a:t>
          </a:r>
          <a:endParaRPr lang="en-US" dirty="0">
            <a:solidFill>
              <a:srgbClr val="C00000"/>
            </a:solidFill>
            <a:latin typeface="Andalus" pitchFamily="18" charset="-78"/>
            <a:cs typeface="Andalus" pitchFamily="18" charset="-78"/>
          </a:endParaRPr>
        </a:p>
      </dgm:t>
    </dgm:pt>
    <dgm:pt modelId="{AD875464-2058-4ABE-B50B-7AA4D7CCA176}" type="parTrans" cxnId="{ADE594F5-C53C-4248-9E16-992538C83558}">
      <dgm:prSet/>
      <dgm:spPr/>
      <dgm:t>
        <a:bodyPr/>
        <a:lstStyle/>
        <a:p>
          <a:endParaRPr lang="en-US"/>
        </a:p>
      </dgm:t>
    </dgm:pt>
    <dgm:pt modelId="{8D200170-428E-47DD-AB25-FF655B809A9D}" type="sibTrans" cxnId="{ADE594F5-C53C-4248-9E16-992538C83558}">
      <dgm:prSet/>
      <dgm:spPr/>
      <dgm:t>
        <a:bodyPr/>
        <a:lstStyle/>
        <a:p>
          <a:endParaRPr lang="en-US"/>
        </a:p>
      </dgm:t>
    </dgm:pt>
    <dgm:pt modelId="{6B3AFF48-A909-446A-A476-25D1FE61BD97}" type="pres">
      <dgm:prSet presAssocID="{E2D688CC-4D06-4C79-B965-B705F67C41B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2BA46D1-CC79-4EE0-9B02-D2210C8EB414}" type="pres">
      <dgm:prSet presAssocID="{CA685C0F-5E5F-42C9-A5BF-89D8B3EE3E3C}" presName="linNode" presStyleCnt="0"/>
      <dgm:spPr/>
    </dgm:pt>
    <dgm:pt modelId="{5940780A-BD02-4934-808A-246E4E7D53BB}" type="pres">
      <dgm:prSet presAssocID="{CA685C0F-5E5F-42C9-A5BF-89D8B3EE3E3C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CD937A-8C70-49F6-A72C-97023CD957E0}" type="pres">
      <dgm:prSet presAssocID="{CA685C0F-5E5F-42C9-A5BF-89D8B3EE3E3C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5AFBEB-BC7C-4740-9F13-E528761C880F}" type="pres">
      <dgm:prSet presAssocID="{1B19F0D6-A0F3-4525-A268-9FDF66507148}" presName="spacing" presStyleCnt="0"/>
      <dgm:spPr/>
    </dgm:pt>
    <dgm:pt modelId="{87B2ADEA-0D92-4A4A-9CD9-417A0D78CCB4}" type="pres">
      <dgm:prSet presAssocID="{57BD859B-D9C1-49B2-A2B6-698C8839121B}" presName="linNode" presStyleCnt="0"/>
      <dgm:spPr/>
    </dgm:pt>
    <dgm:pt modelId="{FC421583-9598-4C3E-AF6B-F2FBCC1B08FB}" type="pres">
      <dgm:prSet presAssocID="{57BD859B-D9C1-49B2-A2B6-698C8839121B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F7875B-7FF7-48B7-B421-434690087BA3}" type="pres">
      <dgm:prSet presAssocID="{57BD859B-D9C1-49B2-A2B6-698C8839121B}" presName="childShp" presStyleLbl="bgAccFollowNode1" presStyleIdx="1" presStyleCnt="2" custLinFactNeighborX="3272" custLinFactNeighborY="54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6FD9C2-660F-457D-8A8E-529B752FABD5}" srcId="{E2D688CC-4D06-4C79-B965-B705F67C41B6}" destId="{57BD859B-D9C1-49B2-A2B6-698C8839121B}" srcOrd="1" destOrd="0" parTransId="{94E0368E-97E9-4F3B-A2CE-548ED2BEAEC4}" sibTransId="{4C70A53A-650E-49F7-99F5-EF45398BB95E}"/>
    <dgm:cxn modelId="{D7665BFB-49DD-4183-8EC0-00EA7DBAADAC}" type="presOf" srcId="{916FB51E-B28C-462C-A3DE-9E0E052069C3}" destId="{92F7875B-7FF7-48B7-B421-434690087BA3}" srcOrd="0" destOrd="1" presId="urn:microsoft.com/office/officeart/2005/8/layout/vList6"/>
    <dgm:cxn modelId="{03278C9D-BA67-42F8-89CC-9881F54CB415}" type="presOf" srcId="{57BD859B-D9C1-49B2-A2B6-698C8839121B}" destId="{FC421583-9598-4C3E-AF6B-F2FBCC1B08FB}" srcOrd="0" destOrd="0" presId="urn:microsoft.com/office/officeart/2005/8/layout/vList6"/>
    <dgm:cxn modelId="{5EAA3EA3-F3A3-4531-A1CB-C5766B7FFBCC}" type="presOf" srcId="{56954C1A-27E8-4F89-A768-0634907AA592}" destId="{92F7875B-7FF7-48B7-B421-434690087BA3}" srcOrd="0" destOrd="0" presId="urn:microsoft.com/office/officeart/2005/8/layout/vList6"/>
    <dgm:cxn modelId="{83E0ABF8-D958-4E84-85DB-0E512D60E1EE}" srcId="{57BD859B-D9C1-49B2-A2B6-698C8839121B}" destId="{56954C1A-27E8-4F89-A768-0634907AA592}" srcOrd="0" destOrd="0" parTransId="{AFBDD37B-A791-45CD-8881-A0430DEFDDAA}" sibTransId="{23793F37-9085-4464-9551-9F6BCA46EE8D}"/>
    <dgm:cxn modelId="{445D3247-0912-4219-B663-11641757A1DB}" type="presOf" srcId="{CA685C0F-5E5F-42C9-A5BF-89D8B3EE3E3C}" destId="{5940780A-BD02-4934-808A-246E4E7D53BB}" srcOrd="0" destOrd="0" presId="urn:microsoft.com/office/officeart/2005/8/layout/vList6"/>
    <dgm:cxn modelId="{D623B15C-1833-4575-B22C-F0994C114FAE}" srcId="{CA685C0F-5E5F-42C9-A5BF-89D8B3EE3E3C}" destId="{F058D1B9-9569-40EF-97C2-2F6266E7AEB1}" srcOrd="0" destOrd="0" parTransId="{20A2FD64-0787-4FC0-B58D-11C4F6C4F49B}" sibTransId="{678B2987-076D-4184-BA2B-7008772163EA}"/>
    <dgm:cxn modelId="{1736B9CB-6818-483C-A82A-C1EF93D74F02}" type="presOf" srcId="{E2D688CC-4D06-4C79-B965-B705F67C41B6}" destId="{6B3AFF48-A909-446A-A476-25D1FE61BD97}" srcOrd="0" destOrd="0" presId="urn:microsoft.com/office/officeart/2005/8/layout/vList6"/>
    <dgm:cxn modelId="{120CCB9B-732F-4C8A-80D3-C1F2D27C8E93}" srcId="{CA685C0F-5E5F-42C9-A5BF-89D8B3EE3E3C}" destId="{ABF3684F-D416-49F0-9590-9FE26ADE7CFF}" srcOrd="1" destOrd="0" parTransId="{BFC70C44-30D5-4AA2-8535-2620668A7036}" sibTransId="{5DE22C2D-BD56-46DE-85B4-7DBDDFEBEC84}"/>
    <dgm:cxn modelId="{ADE594F5-C53C-4248-9E16-992538C83558}" srcId="{57BD859B-D9C1-49B2-A2B6-698C8839121B}" destId="{916FB51E-B28C-462C-A3DE-9E0E052069C3}" srcOrd="1" destOrd="0" parTransId="{AD875464-2058-4ABE-B50B-7AA4D7CCA176}" sibTransId="{8D200170-428E-47DD-AB25-FF655B809A9D}"/>
    <dgm:cxn modelId="{D21B1DA6-05EE-4591-8CFA-C203B03C2281}" srcId="{E2D688CC-4D06-4C79-B965-B705F67C41B6}" destId="{CA685C0F-5E5F-42C9-A5BF-89D8B3EE3E3C}" srcOrd="0" destOrd="0" parTransId="{CCB331E6-46AE-4AA5-8C8D-E32053C75064}" sibTransId="{1B19F0D6-A0F3-4525-A268-9FDF66507148}"/>
    <dgm:cxn modelId="{C739DA79-8B4C-429C-98EF-42E82117D99C}" type="presOf" srcId="{ABF3684F-D416-49F0-9590-9FE26ADE7CFF}" destId="{03CD937A-8C70-49F6-A72C-97023CD957E0}" srcOrd="0" destOrd="1" presId="urn:microsoft.com/office/officeart/2005/8/layout/vList6"/>
    <dgm:cxn modelId="{86E5A5E3-5A97-4A0D-8254-998DF973913F}" type="presOf" srcId="{F058D1B9-9569-40EF-97C2-2F6266E7AEB1}" destId="{03CD937A-8C70-49F6-A72C-97023CD957E0}" srcOrd="0" destOrd="0" presId="urn:microsoft.com/office/officeart/2005/8/layout/vList6"/>
    <dgm:cxn modelId="{89D0C782-3170-4CA0-B518-A79C3EB5073B}" type="presParOf" srcId="{6B3AFF48-A909-446A-A476-25D1FE61BD97}" destId="{F2BA46D1-CC79-4EE0-9B02-D2210C8EB414}" srcOrd="0" destOrd="0" presId="urn:microsoft.com/office/officeart/2005/8/layout/vList6"/>
    <dgm:cxn modelId="{75F2366E-385A-4F79-A47F-CF5AB0D424BB}" type="presParOf" srcId="{F2BA46D1-CC79-4EE0-9B02-D2210C8EB414}" destId="{5940780A-BD02-4934-808A-246E4E7D53BB}" srcOrd="0" destOrd="0" presId="urn:microsoft.com/office/officeart/2005/8/layout/vList6"/>
    <dgm:cxn modelId="{5D152D06-7633-409C-947F-5CF857D3AA20}" type="presParOf" srcId="{F2BA46D1-CC79-4EE0-9B02-D2210C8EB414}" destId="{03CD937A-8C70-49F6-A72C-97023CD957E0}" srcOrd="1" destOrd="0" presId="urn:microsoft.com/office/officeart/2005/8/layout/vList6"/>
    <dgm:cxn modelId="{2873BA7E-E161-42C7-8EFF-AF351186B66D}" type="presParOf" srcId="{6B3AFF48-A909-446A-A476-25D1FE61BD97}" destId="{8B5AFBEB-BC7C-4740-9F13-E528761C880F}" srcOrd="1" destOrd="0" presId="urn:microsoft.com/office/officeart/2005/8/layout/vList6"/>
    <dgm:cxn modelId="{B9FB2F7D-D45D-46D8-B00E-1068C2895B5C}" type="presParOf" srcId="{6B3AFF48-A909-446A-A476-25D1FE61BD97}" destId="{87B2ADEA-0D92-4A4A-9CD9-417A0D78CCB4}" srcOrd="2" destOrd="0" presId="urn:microsoft.com/office/officeart/2005/8/layout/vList6"/>
    <dgm:cxn modelId="{EAB06512-FEA1-41C4-B3ED-1D1DAA7686AD}" type="presParOf" srcId="{87B2ADEA-0D92-4A4A-9CD9-417A0D78CCB4}" destId="{FC421583-9598-4C3E-AF6B-F2FBCC1B08FB}" srcOrd="0" destOrd="0" presId="urn:microsoft.com/office/officeart/2005/8/layout/vList6"/>
    <dgm:cxn modelId="{B8F2297A-1F36-4274-9804-ED04A38CFD28}" type="presParOf" srcId="{87B2ADEA-0D92-4A4A-9CD9-417A0D78CCB4}" destId="{92F7875B-7FF7-48B7-B421-434690087BA3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ABDEED-C540-45DC-9137-22A1FDE0147B}" type="doc">
      <dgm:prSet loTypeId="urn:microsoft.com/office/officeart/2009/layout/ReverseList" loCatId="relationship" qsTypeId="urn:microsoft.com/office/officeart/2005/8/quickstyle/3d1" qsCatId="3D" csTypeId="urn:microsoft.com/office/officeart/2005/8/colors/accent3_2" csCatId="accent3" phldr="0"/>
      <dgm:spPr/>
      <dgm:t>
        <a:bodyPr/>
        <a:lstStyle/>
        <a:p>
          <a:endParaRPr lang="en-US"/>
        </a:p>
      </dgm:t>
    </dgm:pt>
    <dgm:pt modelId="{6358FC99-6130-494C-B13B-1CCF57FFD7E3}">
      <dgm:prSet phldrT="[Text]" phldr="1"/>
      <dgm:spPr/>
      <dgm:t>
        <a:bodyPr/>
        <a:lstStyle/>
        <a:p>
          <a:endParaRPr lang="en-US" dirty="0"/>
        </a:p>
      </dgm:t>
    </dgm:pt>
    <dgm:pt modelId="{7D8F3866-D6C3-422B-80DD-E8F12374D069}" type="parTrans" cxnId="{69C165E5-C829-46E3-8CB0-9611C37CDEF4}">
      <dgm:prSet/>
      <dgm:spPr/>
      <dgm:t>
        <a:bodyPr/>
        <a:lstStyle/>
        <a:p>
          <a:endParaRPr lang="en-US"/>
        </a:p>
      </dgm:t>
    </dgm:pt>
    <dgm:pt modelId="{E4BB2035-7559-4746-BE72-F02546C61B57}" type="sibTrans" cxnId="{69C165E5-C829-46E3-8CB0-9611C37CDEF4}">
      <dgm:prSet/>
      <dgm:spPr/>
      <dgm:t>
        <a:bodyPr/>
        <a:lstStyle/>
        <a:p>
          <a:endParaRPr lang="en-US"/>
        </a:p>
      </dgm:t>
    </dgm:pt>
    <dgm:pt modelId="{A3609040-4EBD-482D-B162-30730FA01199}">
      <dgm:prSet phldrT="[Text]" phldr="1"/>
      <dgm:spPr/>
      <dgm:t>
        <a:bodyPr/>
        <a:lstStyle/>
        <a:p>
          <a:endParaRPr lang="en-US" dirty="0"/>
        </a:p>
      </dgm:t>
    </dgm:pt>
    <dgm:pt modelId="{ED151CBE-9EF9-4C90-B9A6-150DD10B24CC}" type="parTrans" cxnId="{13113374-E7A0-4B77-A173-3887187D046B}">
      <dgm:prSet/>
      <dgm:spPr/>
      <dgm:t>
        <a:bodyPr/>
        <a:lstStyle/>
        <a:p>
          <a:endParaRPr lang="en-US"/>
        </a:p>
      </dgm:t>
    </dgm:pt>
    <dgm:pt modelId="{741DCE4B-ABF2-4381-80F1-1C358DB216AB}" type="sibTrans" cxnId="{13113374-E7A0-4B77-A173-3887187D046B}">
      <dgm:prSet/>
      <dgm:spPr/>
      <dgm:t>
        <a:bodyPr/>
        <a:lstStyle/>
        <a:p>
          <a:endParaRPr lang="en-US"/>
        </a:p>
      </dgm:t>
    </dgm:pt>
    <dgm:pt modelId="{B580AFFC-C7E3-4BE6-AE00-CE73662402DA}" type="pres">
      <dgm:prSet presAssocID="{74ABDEED-C540-45DC-9137-22A1FDE0147B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3744180-040C-4CD7-9182-256B3C4A821A}" type="pres">
      <dgm:prSet presAssocID="{74ABDEED-C540-45DC-9137-22A1FDE0147B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68C5CD-BFF0-483E-8A05-9D92DABA864B}" type="pres">
      <dgm:prSet presAssocID="{74ABDEED-C540-45DC-9137-22A1FDE0147B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en-US"/>
        </a:p>
      </dgm:t>
    </dgm:pt>
    <dgm:pt modelId="{9B8D1A49-7D22-47ED-85D4-750DB0E8FBBC}" type="pres">
      <dgm:prSet presAssocID="{74ABDEED-C540-45DC-9137-22A1FDE0147B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CFCD72-A68E-4C79-B08B-DD245F84B6F6}" type="pres">
      <dgm:prSet presAssocID="{74ABDEED-C540-45DC-9137-22A1FDE0147B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EEF86E3-0A9C-44E5-9BF6-D29514549B99}" type="pres">
      <dgm:prSet presAssocID="{74ABDEED-C540-45DC-9137-22A1FDE0147B}" presName="TopArrow" presStyleLbl="node1" presStyleIdx="0" presStyleCnt="2"/>
      <dgm:spPr/>
    </dgm:pt>
    <dgm:pt modelId="{99AB79E3-2FD6-43F9-BE91-EC021911B9C2}" type="pres">
      <dgm:prSet presAssocID="{74ABDEED-C540-45DC-9137-22A1FDE0147B}" presName="BottomArrow" presStyleLbl="node1" presStyleIdx="1" presStyleCnt="2"/>
      <dgm:spPr/>
    </dgm:pt>
  </dgm:ptLst>
  <dgm:cxnLst>
    <dgm:cxn modelId="{62DF0A56-6CFD-4F05-8B54-6C0052FA2E7D}" type="presOf" srcId="{74ABDEED-C540-45DC-9137-22A1FDE0147B}" destId="{B580AFFC-C7E3-4BE6-AE00-CE73662402DA}" srcOrd="0" destOrd="0" presId="urn:microsoft.com/office/officeart/2009/layout/ReverseList"/>
    <dgm:cxn modelId="{6B9E2EEA-1E1F-4C6A-A8FD-03B1306F0570}" type="presOf" srcId="{A3609040-4EBD-482D-B162-30730FA01199}" destId="{00CFCD72-A68E-4C79-B08B-DD245F84B6F6}" srcOrd="1" destOrd="0" presId="urn:microsoft.com/office/officeart/2009/layout/ReverseList"/>
    <dgm:cxn modelId="{8FBFDAF9-96E1-4260-80E0-8F39723C9A96}" type="presOf" srcId="{6358FC99-6130-494C-B13B-1CCF57FFD7E3}" destId="{53744180-040C-4CD7-9182-256B3C4A821A}" srcOrd="0" destOrd="0" presId="urn:microsoft.com/office/officeart/2009/layout/ReverseList"/>
    <dgm:cxn modelId="{69C165E5-C829-46E3-8CB0-9611C37CDEF4}" srcId="{74ABDEED-C540-45DC-9137-22A1FDE0147B}" destId="{6358FC99-6130-494C-B13B-1CCF57FFD7E3}" srcOrd="0" destOrd="0" parTransId="{7D8F3866-D6C3-422B-80DD-E8F12374D069}" sibTransId="{E4BB2035-7559-4746-BE72-F02546C61B57}"/>
    <dgm:cxn modelId="{55422B23-619B-40D1-8DE4-D8F2545DEC6C}" type="presOf" srcId="{6358FC99-6130-494C-B13B-1CCF57FFD7E3}" destId="{4F68C5CD-BFF0-483E-8A05-9D92DABA864B}" srcOrd="1" destOrd="0" presId="urn:microsoft.com/office/officeart/2009/layout/ReverseList"/>
    <dgm:cxn modelId="{BDEC0499-2ECB-4CED-964E-847FE65211F3}" type="presOf" srcId="{A3609040-4EBD-482D-B162-30730FA01199}" destId="{9B8D1A49-7D22-47ED-85D4-750DB0E8FBBC}" srcOrd="0" destOrd="0" presId="urn:microsoft.com/office/officeart/2009/layout/ReverseList"/>
    <dgm:cxn modelId="{13113374-E7A0-4B77-A173-3887187D046B}" srcId="{74ABDEED-C540-45DC-9137-22A1FDE0147B}" destId="{A3609040-4EBD-482D-B162-30730FA01199}" srcOrd="1" destOrd="0" parTransId="{ED151CBE-9EF9-4C90-B9A6-150DD10B24CC}" sibTransId="{741DCE4B-ABF2-4381-80F1-1C358DB216AB}"/>
    <dgm:cxn modelId="{6507F557-3E7A-44AB-9F05-75182D101452}" type="presParOf" srcId="{B580AFFC-C7E3-4BE6-AE00-CE73662402DA}" destId="{53744180-040C-4CD7-9182-256B3C4A821A}" srcOrd="0" destOrd="0" presId="urn:microsoft.com/office/officeart/2009/layout/ReverseList"/>
    <dgm:cxn modelId="{011CCDFF-2AEB-4B1F-8BB7-3955BB1820EB}" type="presParOf" srcId="{B580AFFC-C7E3-4BE6-AE00-CE73662402DA}" destId="{4F68C5CD-BFF0-483E-8A05-9D92DABA864B}" srcOrd="1" destOrd="0" presId="urn:microsoft.com/office/officeart/2009/layout/ReverseList"/>
    <dgm:cxn modelId="{68B4D68C-5F32-460C-9424-5B5DCA1DE247}" type="presParOf" srcId="{B580AFFC-C7E3-4BE6-AE00-CE73662402DA}" destId="{9B8D1A49-7D22-47ED-85D4-750DB0E8FBBC}" srcOrd="2" destOrd="0" presId="urn:microsoft.com/office/officeart/2009/layout/ReverseList"/>
    <dgm:cxn modelId="{3D86B9E6-F0C4-41D0-AF8E-867C66F9689A}" type="presParOf" srcId="{B580AFFC-C7E3-4BE6-AE00-CE73662402DA}" destId="{00CFCD72-A68E-4C79-B08B-DD245F84B6F6}" srcOrd="3" destOrd="0" presId="urn:microsoft.com/office/officeart/2009/layout/ReverseList"/>
    <dgm:cxn modelId="{020745BA-4290-4045-85B8-6A0CFFBDFD02}" type="presParOf" srcId="{B580AFFC-C7E3-4BE6-AE00-CE73662402DA}" destId="{AEEF86E3-0A9C-44E5-9BF6-D29514549B99}" srcOrd="4" destOrd="0" presId="urn:microsoft.com/office/officeart/2009/layout/ReverseList"/>
    <dgm:cxn modelId="{936B3B57-72D0-4EE7-9106-3DE183794142}" type="presParOf" srcId="{B580AFFC-C7E3-4BE6-AE00-CE73662402DA}" destId="{99AB79E3-2FD6-43F9-BE91-EC021911B9C2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45E350-39C6-45A4-AB76-8D3AAC5FBE78}" type="doc">
      <dgm:prSet loTypeId="urn:microsoft.com/office/officeart/2008/layout/VerticalCurvedLis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6B0E63D-559C-4276-831B-4BBE00D698C9}">
      <dgm:prSet phldrT="[Text]"/>
      <dgm:spPr/>
      <dgm:t>
        <a:bodyPr/>
        <a:lstStyle/>
        <a:p>
          <a:r>
            <a:rPr lang="en-US" dirty="0" smtClean="0">
              <a:latin typeface="Baskerville Old Face" pitchFamily="18" charset="0"/>
            </a:rPr>
            <a:t>Clotting time: Minimum of 10 minutes before centrifuging.</a:t>
          </a:r>
          <a:endParaRPr lang="en-US" dirty="0">
            <a:latin typeface="Baskerville Old Face" pitchFamily="18" charset="0"/>
          </a:endParaRPr>
        </a:p>
      </dgm:t>
    </dgm:pt>
    <dgm:pt modelId="{A896BA12-D63D-4927-9E9A-E1110F200863}" type="parTrans" cxnId="{768BB366-C714-4DD4-A16A-3E767D7B3F8C}">
      <dgm:prSet/>
      <dgm:spPr/>
      <dgm:t>
        <a:bodyPr/>
        <a:lstStyle/>
        <a:p>
          <a:endParaRPr lang="en-US"/>
        </a:p>
      </dgm:t>
    </dgm:pt>
    <dgm:pt modelId="{C1A70046-3A93-4CB2-86E8-C35A0B91DAE5}" type="sibTrans" cxnId="{768BB366-C714-4DD4-A16A-3E767D7B3F8C}">
      <dgm:prSet/>
      <dgm:spPr/>
      <dgm:t>
        <a:bodyPr/>
        <a:lstStyle/>
        <a:p>
          <a:endParaRPr lang="en-US"/>
        </a:p>
      </dgm:t>
    </dgm:pt>
    <dgm:pt modelId="{CF1E5C76-A7A7-41B4-ACA2-9F9178569752}">
      <dgm:prSet phldrT="[Text]"/>
      <dgm:spPr/>
      <dgm:t>
        <a:bodyPr/>
        <a:lstStyle/>
        <a:p>
          <a:r>
            <a:rPr lang="en-US" dirty="0" smtClean="0">
              <a:solidFill>
                <a:schemeClr val="bg1">
                  <a:lumMod val="10000"/>
                </a:schemeClr>
              </a:solidFill>
              <a:latin typeface="Baskerville Old Face" pitchFamily="18" charset="0"/>
            </a:rPr>
            <a:t>Centrifuge for 10 minutes at 3500 </a:t>
          </a:r>
          <a:r>
            <a:rPr lang="en-US" b="0" dirty="0" smtClean="0">
              <a:solidFill>
                <a:schemeClr val="bg1">
                  <a:lumMod val="10000"/>
                </a:schemeClr>
              </a:solidFill>
              <a:latin typeface="Baskerville Old Face" pitchFamily="18" charset="0"/>
            </a:rPr>
            <a:t>RPMs</a:t>
          </a:r>
          <a:endParaRPr lang="en-US" b="0" dirty="0">
            <a:solidFill>
              <a:schemeClr val="bg1">
                <a:lumMod val="10000"/>
              </a:schemeClr>
            </a:solidFill>
            <a:latin typeface="Baskerville Old Face" pitchFamily="18" charset="0"/>
          </a:endParaRPr>
        </a:p>
      </dgm:t>
    </dgm:pt>
    <dgm:pt modelId="{8C6F8FA8-F2B2-47BF-81A8-4EF48B5D31D0}" type="parTrans" cxnId="{5AB2B476-E67F-46AC-9290-F317CDF3036B}">
      <dgm:prSet/>
      <dgm:spPr/>
      <dgm:t>
        <a:bodyPr/>
        <a:lstStyle/>
        <a:p>
          <a:endParaRPr lang="en-US"/>
        </a:p>
      </dgm:t>
    </dgm:pt>
    <dgm:pt modelId="{32C87B26-5321-4933-B747-D73470AD2A19}" type="sibTrans" cxnId="{5AB2B476-E67F-46AC-9290-F317CDF3036B}">
      <dgm:prSet/>
      <dgm:spPr/>
      <dgm:t>
        <a:bodyPr/>
        <a:lstStyle/>
        <a:p>
          <a:endParaRPr lang="en-US"/>
        </a:p>
      </dgm:t>
    </dgm:pt>
    <dgm:pt modelId="{E508BCC5-B790-4837-B9E0-56ABCD312ECD}">
      <dgm:prSet phldrT="[Text]"/>
      <dgm:spPr/>
      <dgm:t>
        <a:bodyPr/>
        <a:lstStyle/>
        <a:p>
          <a:r>
            <a:rPr lang="en-US" dirty="0" smtClean="0">
              <a:solidFill>
                <a:schemeClr val="bg1">
                  <a:lumMod val="10000"/>
                </a:schemeClr>
              </a:solidFill>
              <a:latin typeface="Baskerville Old Face" pitchFamily="18" charset="0"/>
            </a:rPr>
            <a:t>Refrigerate until transported.</a:t>
          </a:r>
          <a:endParaRPr lang="en-US" dirty="0">
            <a:solidFill>
              <a:schemeClr val="bg1">
                <a:lumMod val="10000"/>
              </a:schemeClr>
            </a:solidFill>
            <a:latin typeface="Baskerville Old Face" pitchFamily="18" charset="0"/>
          </a:endParaRPr>
        </a:p>
      </dgm:t>
    </dgm:pt>
    <dgm:pt modelId="{C3199BAE-67C4-469E-937F-B70029E21A9C}" type="parTrans" cxnId="{6CA21EA3-C48A-48DE-834E-4EF698F0EFB7}">
      <dgm:prSet/>
      <dgm:spPr/>
      <dgm:t>
        <a:bodyPr/>
        <a:lstStyle/>
        <a:p>
          <a:endParaRPr lang="en-US"/>
        </a:p>
      </dgm:t>
    </dgm:pt>
    <dgm:pt modelId="{9F884B8C-5B1E-4DFB-BFD1-0379AAA4E045}" type="sibTrans" cxnId="{6CA21EA3-C48A-48DE-834E-4EF698F0EFB7}">
      <dgm:prSet/>
      <dgm:spPr/>
      <dgm:t>
        <a:bodyPr/>
        <a:lstStyle/>
        <a:p>
          <a:endParaRPr lang="en-US"/>
        </a:p>
      </dgm:t>
    </dgm:pt>
    <dgm:pt modelId="{8AD9D6D7-9ACC-4810-882F-96763BF6BB78}">
      <dgm:prSet phldrT="[Text]" custT="1"/>
      <dgm:spPr/>
      <dgm:t>
        <a:bodyPr/>
        <a:lstStyle/>
        <a:p>
          <a:r>
            <a:rPr lang="en-US" sz="1600" dirty="0" smtClean="0">
              <a:solidFill>
                <a:srgbClr val="C00000"/>
              </a:solidFill>
              <a:latin typeface="Baskerville Old Face" pitchFamily="18" charset="0"/>
            </a:rPr>
            <a:t>Otherwise will falsely decrease results</a:t>
          </a:r>
          <a:r>
            <a:rPr lang="en-US" sz="1400" dirty="0" smtClean="0">
              <a:solidFill>
                <a:srgbClr val="C00000"/>
              </a:solidFill>
            </a:rPr>
            <a:t>.</a:t>
          </a:r>
          <a:endParaRPr lang="en-US" sz="1400" dirty="0">
            <a:solidFill>
              <a:srgbClr val="C00000"/>
            </a:solidFill>
          </a:endParaRPr>
        </a:p>
      </dgm:t>
    </dgm:pt>
    <dgm:pt modelId="{0FF0D185-B819-4C03-8733-2984DAD1C18F}" type="parTrans" cxnId="{97E2CB03-7E6E-43D2-BB0A-4966E1D828EC}">
      <dgm:prSet/>
      <dgm:spPr/>
      <dgm:t>
        <a:bodyPr/>
        <a:lstStyle/>
        <a:p>
          <a:endParaRPr lang="en-US"/>
        </a:p>
      </dgm:t>
    </dgm:pt>
    <dgm:pt modelId="{71BD6012-EAD6-4911-A58B-8F52B43107C7}" type="sibTrans" cxnId="{97E2CB03-7E6E-43D2-BB0A-4966E1D828EC}">
      <dgm:prSet/>
      <dgm:spPr/>
      <dgm:t>
        <a:bodyPr/>
        <a:lstStyle/>
        <a:p>
          <a:endParaRPr lang="en-US"/>
        </a:p>
      </dgm:t>
    </dgm:pt>
    <dgm:pt modelId="{9E5503ED-FF24-4587-BBC7-48E583BDBB1D}">
      <dgm:prSet phldrT="[Text]"/>
      <dgm:spPr/>
      <dgm:t>
        <a:bodyPr/>
        <a:lstStyle/>
        <a:p>
          <a:r>
            <a:rPr lang="en-US" sz="1800" dirty="0" smtClean="0">
              <a:solidFill>
                <a:srgbClr val="C00000"/>
              </a:solidFill>
              <a:latin typeface="Baskerville Old Face" pitchFamily="18" charset="0"/>
            </a:rPr>
            <a:t>Do NOT let sample sit unspun for longer than ½ hour.</a:t>
          </a:r>
          <a:endParaRPr lang="en-US" sz="1800" dirty="0">
            <a:solidFill>
              <a:srgbClr val="C00000"/>
            </a:solidFill>
            <a:latin typeface="Baskerville Old Face" pitchFamily="18" charset="0"/>
          </a:endParaRPr>
        </a:p>
      </dgm:t>
    </dgm:pt>
    <dgm:pt modelId="{65ABF91C-ED5F-428C-A4AB-DB82FF522BD3}" type="parTrans" cxnId="{691F3D91-DCFA-408F-82F3-699DBC84CA21}">
      <dgm:prSet/>
      <dgm:spPr/>
      <dgm:t>
        <a:bodyPr/>
        <a:lstStyle/>
        <a:p>
          <a:endParaRPr lang="en-US"/>
        </a:p>
      </dgm:t>
    </dgm:pt>
    <dgm:pt modelId="{83174812-0B39-448C-B712-99DD3C150EC1}" type="sibTrans" cxnId="{691F3D91-DCFA-408F-82F3-699DBC84CA21}">
      <dgm:prSet/>
      <dgm:spPr/>
      <dgm:t>
        <a:bodyPr/>
        <a:lstStyle/>
        <a:p>
          <a:endParaRPr lang="en-US"/>
        </a:p>
      </dgm:t>
    </dgm:pt>
    <dgm:pt modelId="{AC94943E-D8D0-4DC6-93ED-929371011D45}" type="pres">
      <dgm:prSet presAssocID="{9A45E350-39C6-45A4-AB76-8D3AAC5FBE7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8640BFD-BA35-4175-B9B9-70E566777E5B}" type="pres">
      <dgm:prSet presAssocID="{9A45E350-39C6-45A4-AB76-8D3AAC5FBE78}" presName="Name1" presStyleCnt="0"/>
      <dgm:spPr/>
      <dgm:t>
        <a:bodyPr/>
        <a:lstStyle/>
        <a:p>
          <a:endParaRPr lang="en-US"/>
        </a:p>
      </dgm:t>
    </dgm:pt>
    <dgm:pt modelId="{6954E501-70B4-4A99-BBA6-4E32F2371CFA}" type="pres">
      <dgm:prSet presAssocID="{9A45E350-39C6-45A4-AB76-8D3AAC5FBE78}" presName="cycle" presStyleCnt="0"/>
      <dgm:spPr/>
      <dgm:t>
        <a:bodyPr/>
        <a:lstStyle/>
        <a:p>
          <a:endParaRPr lang="en-US"/>
        </a:p>
      </dgm:t>
    </dgm:pt>
    <dgm:pt modelId="{E2694B78-BCCE-49BF-BF77-34C58BDB4AC7}" type="pres">
      <dgm:prSet presAssocID="{9A45E350-39C6-45A4-AB76-8D3AAC5FBE78}" presName="srcNode" presStyleLbl="node1" presStyleIdx="0" presStyleCnt="4"/>
      <dgm:spPr/>
      <dgm:t>
        <a:bodyPr/>
        <a:lstStyle/>
        <a:p>
          <a:endParaRPr lang="en-US"/>
        </a:p>
      </dgm:t>
    </dgm:pt>
    <dgm:pt modelId="{DDF2A3F8-AE47-417B-B33B-F7F007AAE93F}" type="pres">
      <dgm:prSet presAssocID="{9A45E350-39C6-45A4-AB76-8D3AAC5FBE78}" presName="conn" presStyleLbl="parChTrans1D2" presStyleIdx="0" presStyleCnt="1"/>
      <dgm:spPr/>
      <dgm:t>
        <a:bodyPr/>
        <a:lstStyle/>
        <a:p>
          <a:endParaRPr lang="en-US"/>
        </a:p>
      </dgm:t>
    </dgm:pt>
    <dgm:pt modelId="{78BD1999-BACE-4416-B0BB-3794B712C49B}" type="pres">
      <dgm:prSet presAssocID="{9A45E350-39C6-45A4-AB76-8D3AAC5FBE78}" presName="extraNode" presStyleLbl="node1" presStyleIdx="0" presStyleCnt="4"/>
      <dgm:spPr/>
      <dgm:t>
        <a:bodyPr/>
        <a:lstStyle/>
        <a:p>
          <a:endParaRPr lang="en-US"/>
        </a:p>
      </dgm:t>
    </dgm:pt>
    <dgm:pt modelId="{1B55B2BA-548B-4AA4-A9B9-BB2E7142BCA1}" type="pres">
      <dgm:prSet presAssocID="{9A45E350-39C6-45A4-AB76-8D3AAC5FBE78}" presName="dstNode" presStyleLbl="node1" presStyleIdx="0" presStyleCnt="4"/>
      <dgm:spPr/>
      <dgm:t>
        <a:bodyPr/>
        <a:lstStyle/>
        <a:p>
          <a:endParaRPr lang="en-US"/>
        </a:p>
      </dgm:t>
    </dgm:pt>
    <dgm:pt modelId="{8FAB5953-D9F7-427D-87D8-DD236FB07046}" type="pres">
      <dgm:prSet presAssocID="{F6B0E63D-559C-4276-831B-4BBE00D698C9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7659B5-52F8-4F89-A3D4-7736BAF0666B}" type="pres">
      <dgm:prSet presAssocID="{F6B0E63D-559C-4276-831B-4BBE00D698C9}" presName="accent_1" presStyleCnt="0"/>
      <dgm:spPr/>
      <dgm:t>
        <a:bodyPr/>
        <a:lstStyle/>
        <a:p>
          <a:endParaRPr lang="en-US"/>
        </a:p>
      </dgm:t>
    </dgm:pt>
    <dgm:pt modelId="{81945BCE-A56F-4D1F-8473-4E48DC89E1D8}" type="pres">
      <dgm:prSet presAssocID="{F6B0E63D-559C-4276-831B-4BBE00D698C9}" presName="accentRepeatNode" presStyleLbl="solidFgAcc1" presStyleIdx="0" presStyleCnt="4"/>
      <dgm:spPr/>
      <dgm:t>
        <a:bodyPr/>
        <a:lstStyle/>
        <a:p>
          <a:endParaRPr lang="en-US"/>
        </a:p>
      </dgm:t>
    </dgm:pt>
    <dgm:pt modelId="{7CB18B84-3E3C-427F-B392-1429983C063F}" type="pres">
      <dgm:prSet presAssocID="{CF1E5C76-A7A7-41B4-ACA2-9F917856975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E56062-E764-4A70-AA81-E8EF72C32357}" type="pres">
      <dgm:prSet presAssocID="{CF1E5C76-A7A7-41B4-ACA2-9F9178569752}" presName="accent_2" presStyleCnt="0"/>
      <dgm:spPr/>
      <dgm:t>
        <a:bodyPr/>
        <a:lstStyle/>
        <a:p>
          <a:endParaRPr lang="en-US"/>
        </a:p>
      </dgm:t>
    </dgm:pt>
    <dgm:pt modelId="{FB8D6DB0-15B5-4615-8ACA-7F2AA5D77B2D}" type="pres">
      <dgm:prSet presAssocID="{CF1E5C76-A7A7-41B4-ACA2-9F9178569752}" presName="accentRepeatNode" presStyleLbl="solidFgAcc1" presStyleIdx="1" presStyleCnt="4"/>
      <dgm:spPr/>
      <dgm:t>
        <a:bodyPr/>
        <a:lstStyle/>
        <a:p>
          <a:endParaRPr lang="en-US"/>
        </a:p>
      </dgm:t>
    </dgm:pt>
    <dgm:pt modelId="{792A1057-CA7B-4F01-BD93-13A8128D27AE}" type="pres">
      <dgm:prSet presAssocID="{E508BCC5-B790-4837-B9E0-56ABCD312ECD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7C99D5-7573-4918-B88C-8FA0551C0091}" type="pres">
      <dgm:prSet presAssocID="{E508BCC5-B790-4837-B9E0-56ABCD312ECD}" presName="accent_3" presStyleCnt="0"/>
      <dgm:spPr/>
      <dgm:t>
        <a:bodyPr/>
        <a:lstStyle/>
        <a:p>
          <a:endParaRPr lang="en-US"/>
        </a:p>
      </dgm:t>
    </dgm:pt>
    <dgm:pt modelId="{2B64A48B-3170-4B15-9544-19F24C3A1E23}" type="pres">
      <dgm:prSet presAssocID="{E508BCC5-B790-4837-B9E0-56ABCD312ECD}" presName="accentRepeatNode" presStyleLbl="solidFgAcc1" presStyleIdx="2" presStyleCnt="4"/>
      <dgm:spPr/>
      <dgm:t>
        <a:bodyPr/>
        <a:lstStyle/>
        <a:p>
          <a:endParaRPr lang="en-US"/>
        </a:p>
      </dgm:t>
    </dgm:pt>
    <dgm:pt modelId="{5CA9593B-CCB1-45A6-BADB-BFF15BE7FEB9}" type="pres">
      <dgm:prSet presAssocID="{9E5503ED-FF24-4587-BBC7-48E583BDBB1D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66AB4B-486E-4C60-BB4E-EF1B5656A54D}" type="pres">
      <dgm:prSet presAssocID="{9E5503ED-FF24-4587-BBC7-48E583BDBB1D}" presName="accent_4" presStyleCnt="0"/>
      <dgm:spPr/>
      <dgm:t>
        <a:bodyPr/>
        <a:lstStyle/>
        <a:p>
          <a:endParaRPr lang="en-US"/>
        </a:p>
      </dgm:t>
    </dgm:pt>
    <dgm:pt modelId="{251DA7DC-BEF7-4814-877B-42525087BDE4}" type="pres">
      <dgm:prSet presAssocID="{9E5503ED-FF24-4587-BBC7-48E583BDBB1D}" presName="accentRepeatNode" presStyleLbl="solidFgAcc1" presStyleIdx="3" presStyleCnt="4"/>
      <dgm:spPr/>
      <dgm:t>
        <a:bodyPr/>
        <a:lstStyle/>
        <a:p>
          <a:endParaRPr lang="en-US"/>
        </a:p>
      </dgm:t>
    </dgm:pt>
  </dgm:ptLst>
  <dgm:cxnLst>
    <dgm:cxn modelId="{30AAEF0B-ABA1-441A-BEDB-3496D74B7201}" type="presOf" srcId="{C1A70046-3A93-4CB2-86E8-C35A0B91DAE5}" destId="{DDF2A3F8-AE47-417B-B33B-F7F007AAE93F}" srcOrd="0" destOrd="0" presId="urn:microsoft.com/office/officeart/2008/layout/VerticalCurvedList"/>
    <dgm:cxn modelId="{768BB366-C714-4DD4-A16A-3E767D7B3F8C}" srcId="{9A45E350-39C6-45A4-AB76-8D3AAC5FBE78}" destId="{F6B0E63D-559C-4276-831B-4BBE00D698C9}" srcOrd="0" destOrd="0" parTransId="{A896BA12-D63D-4927-9E9A-E1110F200863}" sibTransId="{C1A70046-3A93-4CB2-86E8-C35A0B91DAE5}"/>
    <dgm:cxn modelId="{5AB2B476-E67F-46AC-9290-F317CDF3036B}" srcId="{9A45E350-39C6-45A4-AB76-8D3AAC5FBE78}" destId="{CF1E5C76-A7A7-41B4-ACA2-9F9178569752}" srcOrd="1" destOrd="0" parTransId="{8C6F8FA8-F2B2-47BF-81A8-4EF48B5D31D0}" sibTransId="{32C87B26-5321-4933-B747-D73470AD2A19}"/>
    <dgm:cxn modelId="{2EB7748B-832E-48AC-8AF0-221566675D8D}" type="presOf" srcId="{9A45E350-39C6-45A4-AB76-8D3AAC5FBE78}" destId="{AC94943E-D8D0-4DC6-93ED-929371011D45}" srcOrd="0" destOrd="0" presId="urn:microsoft.com/office/officeart/2008/layout/VerticalCurvedList"/>
    <dgm:cxn modelId="{6CA21EA3-C48A-48DE-834E-4EF698F0EFB7}" srcId="{9A45E350-39C6-45A4-AB76-8D3AAC5FBE78}" destId="{E508BCC5-B790-4837-B9E0-56ABCD312ECD}" srcOrd="2" destOrd="0" parTransId="{C3199BAE-67C4-469E-937F-B70029E21A9C}" sibTransId="{9F884B8C-5B1E-4DFB-BFD1-0379AAA4E045}"/>
    <dgm:cxn modelId="{083C22D3-CC63-457C-AF9A-AA7099C2C129}" type="presOf" srcId="{CF1E5C76-A7A7-41B4-ACA2-9F9178569752}" destId="{7CB18B84-3E3C-427F-B392-1429983C063F}" srcOrd="0" destOrd="0" presId="urn:microsoft.com/office/officeart/2008/layout/VerticalCurvedList"/>
    <dgm:cxn modelId="{C24AC47C-00E8-47CE-AA8D-2E23DE642D94}" type="presOf" srcId="{8AD9D6D7-9ACC-4810-882F-96763BF6BB78}" destId="{5CA9593B-CCB1-45A6-BADB-BFF15BE7FEB9}" srcOrd="0" destOrd="1" presId="urn:microsoft.com/office/officeart/2008/layout/VerticalCurvedList"/>
    <dgm:cxn modelId="{97E2CB03-7E6E-43D2-BB0A-4966E1D828EC}" srcId="{9E5503ED-FF24-4587-BBC7-48E583BDBB1D}" destId="{8AD9D6D7-9ACC-4810-882F-96763BF6BB78}" srcOrd="0" destOrd="0" parTransId="{0FF0D185-B819-4C03-8733-2984DAD1C18F}" sibTransId="{71BD6012-EAD6-4911-A58B-8F52B43107C7}"/>
    <dgm:cxn modelId="{045DD4C6-20FE-4A82-8A52-837F30D9827F}" type="presOf" srcId="{E508BCC5-B790-4837-B9E0-56ABCD312ECD}" destId="{792A1057-CA7B-4F01-BD93-13A8128D27AE}" srcOrd="0" destOrd="0" presId="urn:microsoft.com/office/officeart/2008/layout/VerticalCurvedList"/>
    <dgm:cxn modelId="{998F20EC-43E5-456E-9541-69FFE2B36D52}" type="presOf" srcId="{9E5503ED-FF24-4587-BBC7-48E583BDBB1D}" destId="{5CA9593B-CCB1-45A6-BADB-BFF15BE7FEB9}" srcOrd="0" destOrd="0" presId="urn:microsoft.com/office/officeart/2008/layout/VerticalCurvedList"/>
    <dgm:cxn modelId="{691F3D91-DCFA-408F-82F3-699DBC84CA21}" srcId="{9A45E350-39C6-45A4-AB76-8D3AAC5FBE78}" destId="{9E5503ED-FF24-4587-BBC7-48E583BDBB1D}" srcOrd="3" destOrd="0" parTransId="{65ABF91C-ED5F-428C-A4AB-DB82FF522BD3}" sibTransId="{83174812-0B39-448C-B712-99DD3C150EC1}"/>
    <dgm:cxn modelId="{0FE8B064-0368-492B-A03C-782DED443887}" type="presOf" srcId="{F6B0E63D-559C-4276-831B-4BBE00D698C9}" destId="{8FAB5953-D9F7-427D-87D8-DD236FB07046}" srcOrd="0" destOrd="0" presId="urn:microsoft.com/office/officeart/2008/layout/VerticalCurvedList"/>
    <dgm:cxn modelId="{0865A9D1-EFAB-4AA1-AEB2-B77A5EA3418B}" type="presParOf" srcId="{AC94943E-D8D0-4DC6-93ED-929371011D45}" destId="{48640BFD-BA35-4175-B9B9-70E566777E5B}" srcOrd="0" destOrd="0" presId="urn:microsoft.com/office/officeart/2008/layout/VerticalCurvedList"/>
    <dgm:cxn modelId="{0F223773-3A07-4D57-AA74-B94D08DBC298}" type="presParOf" srcId="{48640BFD-BA35-4175-B9B9-70E566777E5B}" destId="{6954E501-70B4-4A99-BBA6-4E32F2371CFA}" srcOrd="0" destOrd="0" presId="urn:microsoft.com/office/officeart/2008/layout/VerticalCurvedList"/>
    <dgm:cxn modelId="{C7767D85-180B-4DDB-AE40-824BFF6ED65E}" type="presParOf" srcId="{6954E501-70B4-4A99-BBA6-4E32F2371CFA}" destId="{E2694B78-BCCE-49BF-BF77-34C58BDB4AC7}" srcOrd="0" destOrd="0" presId="urn:microsoft.com/office/officeart/2008/layout/VerticalCurvedList"/>
    <dgm:cxn modelId="{B8505788-479A-4C84-8B16-30D7AFA79056}" type="presParOf" srcId="{6954E501-70B4-4A99-BBA6-4E32F2371CFA}" destId="{DDF2A3F8-AE47-417B-B33B-F7F007AAE93F}" srcOrd="1" destOrd="0" presId="urn:microsoft.com/office/officeart/2008/layout/VerticalCurvedList"/>
    <dgm:cxn modelId="{9BFB7B6B-FD3B-4788-973C-4B703A70DA1A}" type="presParOf" srcId="{6954E501-70B4-4A99-BBA6-4E32F2371CFA}" destId="{78BD1999-BACE-4416-B0BB-3794B712C49B}" srcOrd="2" destOrd="0" presId="urn:microsoft.com/office/officeart/2008/layout/VerticalCurvedList"/>
    <dgm:cxn modelId="{D62943AA-49C3-4730-A7EF-CE89B5D060A7}" type="presParOf" srcId="{6954E501-70B4-4A99-BBA6-4E32F2371CFA}" destId="{1B55B2BA-548B-4AA4-A9B9-BB2E7142BCA1}" srcOrd="3" destOrd="0" presId="urn:microsoft.com/office/officeart/2008/layout/VerticalCurvedList"/>
    <dgm:cxn modelId="{16C25960-49D0-4D52-B7D8-9F00DA145F8A}" type="presParOf" srcId="{48640BFD-BA35-4175-B9B9-70E566777E5B}" destId="{8FAB5953-D9F7-427D-87D8-DD236FB07046}" srcOrd="1" destOrd="0" presId="urn:microsoft.com/office/officeart/2008/layout/VerticalCurvedList"/>
    <dgm:cxn modelId="{25D78CAB-0599-4687-B02A-8E3F7E77F82D}" type="presParOf" srcId="{48640BFD-BA35-4175-B9B9-70E566777E5B}" destId="{3E7659B5-52F8-4F89-A3D4-7736BAF0666B}" srcOrd="2" destOrd="0" presId="urn:microsoft.com/office/officeart/2008/layout/VerticalCurvedList"/>
    <dgm:cxn modelId="{E52BA055-96D6-495D-9079-6D7D04367B87}" type="presParOf" srcId="{3E7659B5-52F8-4F89-A3D4-7736BAF0666B}" destId="{81945BCE-A56F-4D1F-8473-4E48DC89E1D8}" srcOrd="0" destOrd="0" presId="urn:microsoft.com/office/officeart/2008/layout/VerticalCurvedList"/>
    <dgm:cxn modelId="{1606A48E-AB8F-4914-A471-D3D1F4C51B9D}" type="presParOf" srcId="{48640BFD-BA35-4175-B9B9-70E566777E5B}" destId="{7CB18B84-3E3C-427F-B392-1429983C063F}" srcOrd="3" destOrd="0" presId="urn:microsoft.com/office/officeart/2008/layout/VerticalCurvedList"/>
    <dgm:cxn modelId="{5466DB12-82A6-4564-BA85-9AF125C22577}" type="presParOf" srcId="{48640BFD-BA35-4175-B9B9-70E566777E5B}" destId="{C8E56062-E764-4A70-AA81-E8EF72C32357}" srcOrd="4" destOrd="0" presId="urn:microsoft.com/office/officeart/2008/layout/VerticalCurvedList"/>
    <dgm:cxn modelId="{649A2856-F58F-436E-B777-B6568C769817}" type="presParOf" srcId="{C8E56062-E764-4A70-AA81-E8EF72C32357}" destId="{FB8D6DB0-15B5-4615-8ACA-7F2AA5D77B2D}" srcOrd="0" destOrd="0" presId="urn:microsoft.com/office/officeart/2008/layout/VerticalCurvedList"/>
    <dgm:cxn modelId="{C4D6C609-CAE0-4DD5-B98A-35028394D5C0}" type="presParOf" srcId="{48640BFD-BA35-4175-B9B9-70E566777E5B}" destId="{792A1057-CA7B-4F01-BD93-13A8128D27AE}" srcOrd="5" destOrd="0" presId="urn:microsoft.com/office/officeart/2008/layout/VerticalCurvedList"/>
    <dgm:cxn modelId="{D46A7DF7-AB3F-4016-A716-23D0DCB49E26}" type="presParOf" srcId="{48640BFD-BA35-4175-B9B9-70E566777E5B}" destId="{9D7C99D5-7573-4918-B88C-8FA0551C0091}" srcOrd="6" destOrd="0" presId="urn:microsoft.com/office/officeart/2008/layout/VerticalCurvedList"/>
    <dgm:cxn modelId="{98C6AAE8-832B-4DD0-ABFF-C622DC216578}" type="presParOf" srcId="{9D7C99D5-7573-4918-B88C-8FA0551C0091}" destId="{2B64A48B-3170-4B15-9544-19F24C3A1E23}" srcOrd="0" destOrd="0" presId="urn:microsoft.com/office/officeart/2008/layout/VerticalCurvedList"/>
    <dgm:cxn modelId="{26D428A0-DEFA-47C3-9F29-C114DA29A337}" type="presParOf" srcId="{48640BFD-BA35-4175-B9B9-70E566777E5B}" destId="{5CA9593B-CCB1-45A6-BADB-BFF15BE7FEB9}" srcOrd="7" destOrd="0" presId="urn:microsoft.com/office/officeart/2008/layout/VerticalCurvedList"/>
    <dgm:cxn modelId="{3F72AB79-ACF0-4072-93AB-829209FE8FA5}" type="presParOf" srcId="{48640BFD-BA35-4175-B9B9-70E566777E5B}" destId="{A766AB4B-486E-4C60-BB4E-EF1B5656A54D}" srcOrd="8" destOrd="0" presId="urn:microsoft.com/office/officeart/2008/layout/VerticalCurvedList"/>
    <dgm:cxn modelId="{DF5F9547-2DCB-41B5-BF14-ECA5D9D5FBBE}" type="presParOf" srcId="{A766AB4B-486E-4C60-BB4E-EF1B5656A54D}" destId="{251DA7DC-BEF7-4814-877B-42525087BDE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C627A1-58B9-451A-91D8-C3EE364F5CEC}" type="doc">
      <dgm:prSet loTypeId="urn:microsoft.com/office/officeart/2008/layout/HorizontalMultiLevelHierarchy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88CC72-4E07-41BD-A626-05F91448879A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TDM</a:t>
          </a:r>
          <a:endParaRPr lang="en-US" dirty="0"/>
        </a:p>
      </dgm:t>
    </dgm:pt>
    <dgm:pt modelId="{AB1FA02C-E9AC-4E85-A295-7D465A176618}" type="parTrans" cxnId="{0E59788F-8021-4C4D-9588-18DEA18DA743}">
      <dgm:prSet/>
      <dgm:spPr/>
      <dgm:t>
        <a:bodyPr/>
        <a:lstStyle/>
        <a:p>
          <a:endParaRPr lang="en-US"/>
        </a:p>
      </dgm:t>
    </dgm:pt>
    <dgm:pt modelId="{91570942-D80F-4293-AD74-0B9D2A504D9F}" type="sibTrans" cxnId="{0E59788F-8021-4C4D-9588-18DEA18DA743}">
      <dgm:prSet/>
      <dgm:spPr/>
      <dgm:t>
        <a:bodyPr/>
        <a:lstStyle/>
        <a:p>
          <a:endParaRPr lang="en-US"/>
        </a:p>
      </dgm:t>
    </dgm:pt>
    <dgm:pt modelId="{4611D2A8-BF16-4EBC-9B1B-06685BCD319F}">
      <dgm:prSet phldrT="[Text]"/>
      <dgm:spPr>
        <a:solidFill>
          <a:srgbClr val="990099"/>
        </a:solidFill>
      </dgm:spPr>
      <dgm:t>
        <a:bodyPr/>
        <a:lstStyle/>
        <a:p>
          <a:r>
            <a:rPr lang="en-US" dirty="0" smtClean="0"/>
            <a:t>Dilantin</a:t>
          </a:r>
        </a:p>
        <a:p>
          <a:r>
            <a:rPr lang="en-US" i="1" dirty="0" smtClean="0">
              <a:latin typeface="Bell MT" pitchFamily="18" charset="0"/>
            </a:rPr>
            <a:t>(Phenytoin)</a:t>
          </a:r>
          <a:endParaRPr lang="en-US" i="1" dirty="0">
            <a:latin typeface="Bell MT" pitchFamily="18" charset="0"/>
          </a:endParaRPr>
        </a:p>
      </dgm:t>
    </dgm:pt>
    <dgm:pt modelId="{61F7D2B4-9AB3-4495-893E-A9C65F9F24E4}" type="parTrans" cxnId="{296EF81A-78F4-4E63-B4D8-3DAB8A4B2D16}">
      <dgm:prSet/>
      <dgm:spPr>
        <a:ln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D060B9F9-9E6B-4A19-931B-5A947B043733}" type="sibTrans" cxnId="{296EF81A-78F4-4E63-B4D8-3DAB8A4B2D16}">
      <dgm:prSet/>
      <dgm:spPr/>
      <dgm:t>
        <a:bodyPr/>
        <a:lstStyle/>
        <a:p>
          <a:endParaRPr lang="en-US"/>
        </a:p>
      </dgm:t>
    </dgm:pt>
    <dgm:pt modelId="{E1409B26-1C82-4F0D-B9AA-C6A3EA7342DF}">
      <dgm:prSet phldrT="[Text]"/>
      <dgm:spPr>
        <a:solidFill>
          <a:schemeClr val="bg1">
            <a:lumMod val="90000"/>
          </a:schemeClr>
        </a:solidFill>
      </dgm:spPr>
      <dgm:t>
        <a:bodyPr/>
        <a:lstStyle/>
        <a:p>
          <a:r>
            <a:rPr lang="en-US" dirty="0" smtClean="0">
              <a:solidFill>
                <a:schemeClr val="bg1">
                  <a:lumMod val="10000"/>
                </a:schemeClr>
              </a:solidFill>
            </a:rPr>
            <a:t>Digoxin</a:t>
          </a:r>
        </a:p>
        <a:p>
          <a:r>
            <a:rPr lang="en-US" i="1" dirty="0" smtClean="0">
              <a:solidFill>
                <a:schemeClr val="bg1">
                  <a:lumMod val="10000"/>
                </a:schemeClr>
              </a:solidFill>
              <a:latin typeface="Bell MT" pitchFamily="18" charset="0"/>
            </a:rPr>
            <a:t>(</a:t>
          </a:r>
          <a:r>
            <a:rPr lang="en-US" i="1" dirty="0" err="1" smtClean="0">
              <a:solidFill>
                <a:schemeClr val="bg1">
                  <a:lumMod val="10000"/>
                </a:schemeClr>
              </a:solidFill>
              <a:latin typeface="Bell MT" pitchFamily="18" charset="0"/>
            </a:rPr>
            <a:t>Lanoxin</a:t>
          </a:r>
          <a:r>
            <a:rPr lang="en-US" i="1" dirty="0" smtClean="0">
              <a:solidFill>
                <a:schemeClr val="bg1">
                  <a:lumMod val="10000"/>
                </a:schemeClr>
              </a:solidFill>
              <a:latin typeface="Bell MT" pitchFamily="18" charset="0"/>
            </a:rPr>
            <a:t>)</a:t>
          </a:r>
          <a:endParaRPr lang="en-US" i="1" dirty="0">
            <a:solidFill>
              <a:schemeClr val="bg1">
                <a:lumMod val="10000"/>
              </a:schemeClr>
            </a:solidFill>
            <a:latin typeface="Bell MT" pitchFamily="18" charset="0"/>
          </a:endParaRPr>
        </a:p>
      </dgm:t>
    </dgm:pt>
    <dgm:pt modelId="{455D5B17-6E21-4336-BDB1-9101B243FF2D}" type="parTrans" cxnId="{B27A1951-9E4C-4FE6-ADEF-AF756EF20AFF}">
      <dgm:prSet/>
      <dgm:spPr>
        <a:ln>
          <a:solidFill>
            <a:schemeClr val="bg1">
              <a:lumMod val="90000"/>
            </a:schemeClr>
          </a:solidFill>
        </a:ln>
      </dgm:spPr>
      <dgm:t>
        <a:bodyPr/>
        <a:lstStyle/>
        <a:p>
          <a:endParaRPr lang="en-US"/>
        </a:p>
      </dgm:t>
    </dgm:pt>
    <dgm:pt modelId="{E8FC52D5-A669-454C-A678-963F7ADBFF05}" type="sibTrans" cxnId="{B27A1951-9E4C-4FE6-ADEF-AF756EF20AFF}">
      <dgm:prSet/>
      <dgm:spPr/>
      <dgm:t>
        <a:bodyPr/>
        <a:lstStyle/>
        <a:p>
          <a:endParaRPr lang="en-US"/>
        </a:p>
      </dgm:t>
    </dgm:pt>
    <dgm:pt modelId="{0C5EBFA7-D279-4672-90FC-403FCCF107E5}">
      <dgm:prSet phldrT="[Text]"/>
      <dgm:spPr>
        <a:solidFill>
          <a:schemeClr val="bg1">
            <a:lumMod val="90000"/>
          </a:schemeClr>
        </a:solidFill>
      </dgm:spPr>
      <dgm:t>
        <a:bodyPr/>
        <a:lstStyle/>
        <a:p>
          <a:r>
            <a:rPr lang="en-US" dirty="0" err="1" smtClean="0">
              <a:solidFill>
                <a:schemeClr val="bg1">
                  <a:lumMod val="10000"/>
                </a:schemeClr>
              </a:solidFill>
            </a:rPr>
            <a:t>Vancomycin</a:t>
          </a:r>
          <a:endParaRPr lang="en-US" dirty="0" smtClean="0">
            <a:solidFill>
              <a:schemeClr val="bg1">
                <a:lumMod val="10000"/>
              </a:schemeClr>
            </a:solidFill>
          </a:endParaRPr>
        </a:p>
      </dgm:t>
    </dgm:pt>
    <dgm:pt modelId="{8429B3E8-562B-4E4B-83E2-9103C375E725}" type="parTrans" cxnId="{7DF1078E-48E5-40F6-BEFD-1F891659023C}">
      <dgm:prSet/>
      <dgm:spPr>
        <a:ln>
          <a:solidFill>
            <a:srgbClr val="990099"/>
          </a:solidFill>
        </a:ln>
      </dgm:spPr>
      <dgm:t>
        <a:bodyPr/>
        <a:lstStyle/>
        <a:p>
          <a:endParaRPr lang="en-US"/>
        </a:p>
      </dgm:t>
    </dgm:pt>
    <dgm:pt modelId="{04369440-0DBB-42F4-8371-E77381ABEB40}" type="sibTrans" cxnId="{7DF1078E-48E5-40F6-BEFD-1F891659023C}">
      <dgm:prSet/>
      <dgm:spPr/>
      <dgm:t>
        <a:bodyPr/>
        <a:lstStyle/>
        <a:p>
          <a:endParaRPr lang="en-US"/>
        </a:p>
      </dgm:t>
    </dgm:pt>
    <dgm:pt modelId="{4252275F-FE73-4E5E-9C53-611460EE22E1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err="1" smtClean="0"/>
            <a:t>Valproic</a:t>
          </a:r>
          <a:r>
            <a:rPr lang="en-US" dirty="0" smtClean="0"/>
            <a:t> Acid</a:t>
          </a:r>
        </a:p>
        <a:p>
          <a:r>
            <a:rPr lang="en-US" i="1" dirty="0" smtClean="0">
              <a:latin typeface="Bell MT" pitchFamily="18" charset="0"/>
            </a:rPr>
            <a:t>(Depakote)</a:t>
          </a:r>
          <a:endParaRPr lang="en-US" i="1" dirty="0">
            <a:latin typeface="Bell MT" pitchFamily="18" charset="0"/>
          </a:endParaRPr>
        </a:p>
      </dgm:t>
    </dgm:pt>
    <dgm:pt modelId="{E0F61E43-4A66-4859-BC01-8AD51A05E010}" type="parTrans" cxnId="{91132AE3-DE1A-4B16-913C-68D0799D1174}">
      <dgm:prSet/>
      <dgm:spPr>
        <a:ln>
          <a:solidFill>
            <a:schemeClr val="bg1">
              <a:lumMod val="90000"/>
            </a:schemeClr>
          </a:solidFill>
        </a:ln>
      </dgm:spPr>
      <dgm:t>
        <a:bodyPr/>
        <a:lstStyle/>
        <a:p>
          <a:endParaRPr lang="en-US"/>
        </a:p>
      </dgm:t>
    </dgm:pt>
    <dgm:pt modelId="{6D022B7C-152A-4A7C-9834-AD7E8AB53C51}" type="sibTrans" cxnId="{91132AE3-DE1A-4B16-913C-68D0799D1174}">
      <dgm:prSet/>
      <dgm:spPr/>
      <dgm:t>
        <a:bodyPr/>
        <a:lstStyle/>
        <a:p>
          <a:endParaRPr lang="en-US"/>
        </a:p>
      </dgm:t>
    </dgm:pt>
    <dgm:pt modelId="{D7C20DB8-2346-47C9-8098-A9E2DF0AE772}" type="pres">
      <dgm:prSet presAssocID="{54C627A1-58B9-451A-91D8-C3EE364F5CE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963323-DCC0-4F93-8C0E-71965CC1A526}" type="pres">
      <dgm:prSet presAssocID="{C888CC72-4E07-41BD-A626-05F91448879A}" presName="root1" presStyleCnt="0"/>
      <dgm:spPr/>
    </dgm:pt>
    <dgm:pt modelId="{6AAE1973-ED3B-4C6E-ADCB-233E17428ABE}" type="pres">
      <dgm:prSet presAssocID="{C888CC72-4E07-41BD-A626-05F91448879A}" presName="LevelOneTextNode" presStyleLbl="node0" presStyleIdx="0" presStyleCnt="1" custScaleX="13075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5C2BD99-7E36-4C90-8E3A-17A9D06E67D4}" type="pres">
      <dgm:prSet presAssocID="{C888CC72-4E07-41BD-A626-05F91448879A}" presName="level2hierChild" presStyleCnt="0"/>
      <dgm:spPr/>
    </dgm:pt>
    <dgm:pt modelId="{CF41692C-2F0E-43CF-AEF9-B89744989D9A}" type="pres">
      <dgm:prSet presAssocID="{61F7D2B4-9AB3-4495-893E-A9C65F9F24E4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CFFDDC3A-3561-4391-88FC-EB50519EAC98}" type="pres">
      <dgm:prSet presAssocID="{61F7D2B4-9AB3-4495-893E-A9C65F9F24E4}" presName="connTx" presStyleLbl="parChTrans1D2" presStyleIdx="0" presStyleCnt="4"/>
      <dgm:spPr/>
      <dgm:t>
        <a:bodyPr/>
        <a:lstStyle/>
        <a:p>
          <a:endParaRPr lang="en-US"/>
        </a:p>
      </dgm:t>
    </dgm:pt>
    <dgm:pt modelId="{90727828-C71D-45C0-9431-848B8731A879}" type="pres">
      <dgm:prSet presAssocID="{4611D2A8-BF16-4EBC-9B1B-06685BCD319F}" presName="root2" presStyleCnt="0"/>
      <dgm:spPr/>
    </dgm:pt>
    <dgm:pt modelId="{87D02D0C-36C8-4B67-8D23-64586983DF08}" type="pres">
      <dgm:prSet presAssocID="{4611D2A8-BF16-4EBC-9B1B-06685BCD319F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DFD3E1-D2BE-48C4-B22A-B4BA1C4A97A8}" type="pres">
      <dgm:prSet presAssocID="{4611D2A8-BF16-4EBC-9B1B-06685BCD319F}" presName="level3hierChild" presStyleCnt="0"/>
      <dgm:spPr/>
    </dgm:pt>
    <dgm:pt modelId="{AE98C08D-6B0A-4A8F-9E05-D0E9671A80E6}" type="pres">
      <dgm:prSet presAssocID="{455D5B17-6E21-4336-BDB1-9101B243FF2D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FBA837AE-4EB1-4621-BB95-C80A3B104D46}" type="pres">
      <dgm:prSet presAssocID="{455D5B17-6E21-4336-BDB1-9101B243FF2D}" presName="connTx" presStyleLbl="parChTrans1D2" presStyleIdx="1" presStyleCnt="4"/>
      <dgm:spPr/>
      <dgm:t>
        <a:bodyPr/>
        <a:lstStyle/>
        <a:p>
          <a:endParaRPr lang="en-US"/>
        </a:p>
      </dgm:t>
    </dgm:pt>
    <dgm:pt modelId="{8EF0AA74-96D0-42F3-8E25-0F2820444F92}" type="pres">
      <dgm:prSet presAssocID="{E1409B26-1C82-4F0D-B9AA-C6A3EA7342DF}" presName="root2" presStyleCnt="0"/>
      <dgm:spPr/>
    </dgm:pt>
    <dgm:pt modelId="{39C78B9B-726F-4B0C-B21D-F997D47F085E}" type="pres">
      <dgm:prSet presAssocID="{E1409B26-1C82-4F0D-B9AA-C6A3EA7342DF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40E5FE3-1F3B-4B1D-963D-7015F2D59B48}" type="pres">
      <dgm:prSet presAssocID="{E1409B26-1C82-4F0D-B9AA-C6A3EA7342DF}" presName="level3hierChild" presStyleCnt="0"/>
      <dgm:spPr/>
    </dgm:pt>
    <dgm:pt modelId="{B63D77F3-EAE2-4EE3-94FB-F4B699A4501E}" type="pres">
      <dgm:prSet presAssocID="{E0F61E43-4A66-4859-BC01-8AD51A05E010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323D8C82-2621-4FDD-8587-A921B15930AE}" type="pres">
      <dgm:prSet presAssocID="{E0F61E43-4A66-4859-BC01-8AD51A05E010}" presName="connTx" presStyleLbl="parChTrans1D2" presStyleIdx="2" presStyleCnt="4"/>
      <dgm:spPr/>
      <dgm:t>
        <a:bodyPr/>
        <a:lstStyle/>
        <a:p>
          <a:endParaRPr lang="en-US"/>
        </a:p>
      </dgm:t>
    </dgm:pt>
    <dgm:pt modelId="{3B1A9C82-C769-4CC7-9D84-F4B5B769298D}" type="pres">
      <dgm:prSet presAssocID="{4252275F-FE73-4E5E-9C53-611460EE22E1}" presName="root2" presStyleCnt="0"/>
      <dgm:spPr/>
    </dgm:pt>
    <dgm:pt modelId="{EC2F6E9A-71A1-4694-895F-18D933C9F4BC}" type="pres">
      <dgm:prSet presAssocID="{4252275F-FE73-4E5E-9C53-611460EE22E1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779E969-0BE3-4E73-9EE8-F4E4B70600E8}" type="pres">
      <dgm:prSet presAssocID="{4252275F-FE73-4E5E-9C53-611460EE22E1}" presName="level3hierChild" presStyleCnt="0"/>
      <dgm:spPr/>
    </dgm:pt>
    <dgm:pt modelId="{41BDFC1A-AC09-44C5-BFFA-572336F30993}" type="pres">
      <dgm:prSet presAssocID="{8429B3E8-562B-4E4B-83E2-9103C375E725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2E4A5034-9305-4604-91D8-34A863F6E0FF}" type="pres">
      <dgm:prSet presAssocID="{8429B3E8-562B-4E4B-83E2-9103C375E725}" presName="connTx" presStyleLbl="parChTrans1D2" presStyleIdx="3" presStyleCnt="4"/>
      <dgm:spPr/>
      <dgm:t>
        <a:bodyPr/>
        <a:lstStyle/>
        <a:p>
          <a:endParaRPr lang="en-US"/>
        </a:p>
      </dgm:t>
    </dgm:pt>
    <dgm:pt modelId="{227F8A8A-5DEA-420C-9E3B-88E37F5269C0}" type="pres">
      <dgm:prSet presAssocID="{0C5EBFA7-D279-4672-90FC-403FCCF107E5}" presName="root2" presStyleCnt="0"/>
      <dgm:spPr/>
    </dgm:pt>
    <dgm:pt modelId="{55121580-CDA4-46B5-A53C-7D47CBBDBF80}" type="pres">
      <dgm:prSet presAssocID="{0C5EBFA7-D279-4672-90FC-403FCCF107E5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4AC5B9-01A7-479D-9F59-5603EB6A16B5}" type="pres">
      <dgm:prSet presAssocID="{0C5EBFA7-D279-4672-90FC-403FCCF107E5}" presName="level3hierChild" presStyleCnt="0"/>
      <dgm:spPr/>
    </dgm:pt>
  </dgm:ptLst>
  <dgm:cxnLst>
    <dgm:cxn modelId="{69ED5B51-994D-46DC-A7F0-9DAC8AC4B163}" type="presOf" srcId="{4252275F-FE73-4E5E-9C53-611460EE22E1}" destId="{EC2F6E9A-71A1-4694-895F-18D933C9F4BC}" srcOrd="0" destOrd="0" presId="urn:microsoft.com/office/officeart/2008/layout/HorizontalMultiLevelHierarchy"/>
    <dgm:cxn modelId="{219E02E3-556E-4227-AA9F-FBEB18FBBDD0}" type="presOf" srcId="{8429B3E8-562B-4E4B-83E2-9103C375E725}" destId="{41BDFC1A-AC09-44C5-BFFA-572336F30993}" srcOrd="0" destOrd="0" presId="urn:microsoft.com/office/officeart/2008/layout/HorizontalMultiLevelHierarchy"/>
    <dgm:cxn modelId="{0C778916-1EBB-4FC5-8DE8-2525C3D38C0A}" type="presOf" srcId="{8429B3E8-562B-4E4B-83E2-9103C375E725}" destId="{2E4A5034-9305-4604-91D8-34A863F6E0FF}" srcOrd="1" destOrd="0" presId="urn:microsoft.com/office/officeart/2008/layout/HorizontalMultiLevelHierarchy"/>
    <dgm:cxn modelId="{6742689F-798B-40FF-9E49-B2B74942BF52}" type="presOf" srcId="{61F7D2B4-9AB3-4495-893E-A9C65F9F24E4}" destId="{CF41692C-2F0E-43CF-AEF9-B89744989D9A}" srcOrd="0" destOrd="0" presId="urn:microsoft.com/office/officeart/2008/layout/HorizontalMultiLevelHierarchy"/>
    <dgm:cxn modelId="{0EE1DE40-CF19-4B15-A368-8C8C1054BFA1}" type="presOf" srcId="{61F7D2B4-9AB3-4495-893E-A9C65F9F24E4}" destId="{CFFDDC3A-3561-4391-88FC-EB50519EAC98}" srcOrd="1" destOrd="0" presId="urn:microsoft.com/office/officeart/2008/layout/HorizontalMultiLevelHierarchy"/>
    <dgm:cxn modelId="{CE7EE9BA-680D-49B4-93BB-24FC929E4F01}" type="presOf" srcId="{455D5B17-6E21-4336-BDB1-9101B243FF2D}" destId="{AE98C08D-6B0A-4A8F-9E05-D0E9671A80E6}" srcOrd="0" destOrd="0" presId="urn:microsoft.com/office/officeart/2008/layout/HorizontalMultiLevelHierarchy"/>
    <dgm:cxn modelId="{7DF1078E-48E5-40F6-BEFD-1F891659023C}" srcId="{C888CC72-4E07-41BD-A626-05F91448879A}" destId="{0C5EBFA7-D279-4672-90FC-403FCCF107E5}" srcOrd="3" destOrd="0" parTransId="{8429B3E8-562B-4E4B-83E2-9103C375E725}" sibTransId="{04369440-0DBB-42F4-8371-E77381ABEB40}"/>
    <dgm:cxn modelId="{D85B3B28-3D01-4FB9-8D98-F488AA43E5D9}" type="presOf" srcId="{E1409B26-1C82-4F0D-B9AA-C6A3EA7342DF}" destId="{39C78B9B-726F-4B0C-B21D-F997D47F085E}" srcOrd="0" destOrd="0" presId="urn:microsoft.com/office/officeart/2008/layout/HorizontalMultiLevelHierarchy"/>
    <dgm:cxn modelId="{E5775C7F-6FEC-41E6-9F86-26F1BAA186BC}" type="presOf" srcId="{E0F61E43-4A66-4859-BC01-8AD51A05E010}" destId="{323D8C82-2621-4FDD-8587-A921B15930AE}" srcOrd="1" destOrd="0" presId="urn:microsoft.com/office/officeart/2008/layout/HorizontalMultiLevelHierarchy"/>
    <dgm:cxn modelId="{2FE88D90-81B1-400D-A015-9DE07FCEA8C5}" type="presOf" srcId="{C888CC72-4E07-41BD-A626-05F91448879A}" destId="{6AAE1973-ED3B-4C6E-ADCB-233E17428ABE}" srcOrd="0" destOrd="0" presId="urn:microsoft.com/office/officeart/2008/layout/HorizontalMultiLevelHierarchy"/>
    <dgm:cxn modelId="{46B4DC2E-72BB-4EED-B97C-42078C472A62}" type="presOf" srcId="{54C627A1-58B9-451A-91D8-C3EE364F5CEC}" destId="{D7C20DB8-2346-47C9-8098-A9E2DF0AE772}" srcOrd="0" destOrd="0" presId="urn:microsoft.com/office/officeart/2008/layout/HorizontalMultiLevelHierarchy"/>
    <dgm:cxn modelId="{80D045B5-2F2D-41F8-B54D-B68F6BAD6547}" type="presOf" srcId="{0C5EBFA7-D279-4672-90FC-403FCCF107E5}" destId="{55121580-CDA4-46B5-A53C-7D47CBBDBF80}" srcOrd="0" destOrd="0" presId="urn:microsoft.com/office/officeart/2008/layout/HorizontalMultiLevelHierarchy"/>
    <dgm:cxn modelId="{296EF81A-78F4-4E63-B4D8-3DAB8A4B2D16}" srcId="{C888CC72-4E07-41BD-A626-05F91448879A}" destId="{4611D2A8-BF16-4EBC-9B1B-06685BCD319F}" srcOrd="0" destOrd="0" parTransId="{61F7D2B4-9AB3-4495-893E-A9C65F9F24E4}" sibTransId="{D060B9F9-9E6B-4A19-931B-5A947B043733}"/>
    <dgm:cxn modelId="{776A526A-EE47-47C5-BDDB-2C8186178791}" type="presOf" srcId="{E0F61E43-4A66-4859-BC01-8AD51A05E010}" destId="{B63D77F3-EAE2-4EE3-94FB-F4B699A4501E}" srcOrd="0" destOrd="0" presId="urn:microsoft.com/office/officeart/2008/layout/HorizontalMultiLevelHierarchy"/>
    <dgm:cxn modelId="{B27A1951-9E4C-4FE6-ADEF-AF756EF20AFF}" srcId="{C888CC72-4E07-41BD-A626-05F91448879A}" destId="{E1409B26-1C82-4F0D-B9AA-C6A3EA7342DF}" srcOrd="1" destOrd="0" parTransId="{455D5B17-6E21-4336-BDB1-9101B243FF2D}" sibTransId="{E8FC52D5-A669-454C-A678-963F7ADBFF05}"/>
    <dgm:cxn modelId="{91132AE3-DE1A-4B16-913C-68D0799D1174}" srcId="{C888CC72-4E07-41BD-A626-05F91448879A}" destId="{4252275F-FE73-4E5E-9C53-611460EE22E1}" srcOrd="2" destOrd="0" parTransId="{E0F61E43-4A66-4859-BC01-8AD51A05E010}" sibTransId="{6D022B7C-152A-4A7C-9834-AD7E8AB53C51}"/>
    <dgm:cxn modelId="{0E59788F-8021-4C4D-9588-18DEA18DA743}" srcId="{54C627A1-58B9-451A-91D8-C3EE364F5CEC}" destId="{C888CC72-4E07-41BD-A626-05F91448879A}" srcOrd="0" destOrd="0" parTransId="{AB1FA02C-E9AC-4E85-A295-7D465A176618}" sibTransId="{91570942-D80F-4293-AD74-0B9D2A504D9F}"/>
    <dgm:cxn modelId="{76104AD6-8BEB-49D5-98E8-EEBA28B6BC0D}" type="presOf" srcId="{4611D2A8-BF16-4EBC-9B1B-06685BCD319F}" destId="{87D02D0C-36C8-4B67-8D23-64586983DF08}" srcOrd="0" destOrd="0" presId="urn:microsoft.com/office/officeart/2008/layout/HorizontalMultiLevelHierarchy"/>
    <dgm:cxn modelId="{AD3B5457-5680-4E6B-B240-DF24160DF14D}" type="presOf" srcId="{455D5B17-6E21-4336-BDB1-9101B243FF2D}" destId="{FBA837AE-4EB1-4621-BB95-C80A3B104D46}" srcOrd="1" destOrd="0" presId="urn:microsoft.com/office/officeart/2008/layout/HorizontalMultiLevelHierarchy"/>
    <dgm:cxn modelId="{51446F47-5318-4E19-9D7B-53A47193FA7A}" type="presParOf" srcId="{D7C20DB8-2346-47C9-8098-A9E2DF0AE772}" destId="{B0963323-DCC0-4F93-8C0E-71965CC1A526}" srcOrd="0" destOrd="0" presId="urn:microsoft.com/office/officeart/2008/layout/HorizontalMultiLevelHierarchy"/>
    <dgm:cxn modelId="{846E4B83-0FE0-40A8-9622-D6CB6550E9D1}" type="presParOf" srcId="{B0963323-DCC0-4F93-8C0E-71965CC1A526}" destId="{6AAE1973-ED3B-4C6E-ADCB-233E17428ABE}" srcOrd="0" destOrd="0" presId="urn:microsoft.com/office/officeart/2008/layout/HorizontalMultiLevelHierarchy"/>
    <dgm:cxn modelId="{DA1EB3D6-4DF4-4508-ABFD-8D669BA77C2F}" type="presParOf" srcId="{B0963323-DCC0-4F93-8C0E-71965CC1A526}" destId="{B5C2BD99-7E36-4C90-8E3A-17A9D06E67D4}" srcOrd="1" destOrd="0" presId="urn:microsoft.com/office/officeart/2008/layout/HorizontalMultiLevelHierarchy"/>
    <dgm:cxn modelId="{DDAFFF54-F408-4BEC-9C89-79F20D5844AF}" type="presParOf" srcId="{B5C2BD99-7E36-4C90-8E3A-17A9D06E67D4}" destId="{CF41692C-2F0E-43CF-AEF9-B89744989D9A}" srcOrd="0" destOrd="0" presId="urn:microsoft.com/office/officeart/2008/layout/HorizontalMultiLevelHierarchy"/>
    <dgm:cxn modelId="{2C501CDC-0F5F-45CF-BB5F-FFE3783F027E}" type="presParOf" srcId="{CF41692C-2F0E-43CF-AEF9-B89744989D9A}" destId="{CFFDDC3A-3561-4391-88FC-EB50519EAC98}" srcOrd="0" destOrd="0" presId="urn:microsoft.com/office/officeart/2008/layout/HorizontalMultiLevelHierarchy"/>
    <dgm:cxn modelId="{89AA0703-ACE9-411E-9817-901C140C933E}" type="presParOf" srcId="{B5C2BD99-7E36-4C90-8E3A-17A9D06E67D4}" destId="{90727828-C71D-45C0-9431-848B8731A879}" srcOrd="1" destOrd="0" presId="urn:microsoft.com/office/officeart/2008/layout/HorizontalMultiLevelHierarchy"/>
    <dgm:cxn modelId="{7AA2AF7F-675F-4206-8399-486A500B5620}" type="presParOf" srcId="{90727828-C71D-45C0-9431-848B8731A879}" destId="{87D02D0C-36C8-4B67-8D23-64586983DF08}" srcOrd="0" destOrd="0" presId="urn:microsoft.com/office/officeart/2008/layout/HorizontalMultiLevelHierarchy"/>
    <dgm:cxn modelId="{2F958DFE-6E6A-4D08-A6DF-D8D902FB64B2}" type="presParOf" srcId="{90727828-C71D-45C0-9431-848B8731A879}" destId="{38DFD3E1-D2BE-48C4-B22A-B4BA1C4A97A8}" srcOrd="1" destOrd="0" presId="urn:microsoft.com/office/officeart/2008/layout/HorizontalMultiLevelHierarchy"/>
    <dgm:cxn modelId="{07DAE550-3394-440E-99EE-DBF40329170A}" type="presParOf" srcId="{B5C2BD99-7E36-4C90-8E3A-17A9D06E67D4}" destId="{AE98C08D-6B0A-4A8F-9E05-D0E9671A80E6}" srcOrd="2" destOrd="0" presId="urn:microsoft.com/office/officeart/2008/layout/HorizontalMultiLevelHierarchy"/>
    <dgm:cxn modelId="{E42D094A-401B-454F-BDE7-735AEE576B92}" type="presParOf" srcId="{AE98C08D-6B0A-4A8F-9E05-D0E9671A80E6}" destId="{FBA837AE-4EB1-4621-BB95-C80A3B104D46}" srcOrd="0" destOrd="0" presId="urn:microsoft.com/office/officeart/2008/layout/HorizontalMultiLevelHierarchy"/>
    <dgm:cxn modelId="{41359F6E-C6A5-4BC9-8A29-D733066C197A}" type="presParOf" srcId="{B5C2BD99-7E36-4C90-8E3A-17A9D06E67D4}" destId="{8EF0AA74-96D0-42F3-8E25-0F2820444F92}" srcOrd="3" destOrd="0" presId="urn:microsoft.com/office/officeart/2008/layout/HorizontalMultiLevelHierarchy"/>
    <dgm:cxn modelId="{DD95D5BD-5EC2-4ACE-AB51-2C296AAA6A30}" type="presParOf" srcId="{8EF0AA74-96D0-42F3-8E25-0F2820444F92}" destId="{39C78B9B-726F-4B0C-B21D-F997D47F085E}" srcOrd="0" destOrd="0" presId="urn:microsoft.com/office/officeart/2008/layout/HorizontalMultiLevelHierarchy"/>
    <dgm:cxn modelId="{59FBCAEA-ACCB-4E62-9AEB-AE30EC480471}" type="presParOf" srcId="{8EF0AA74-96D0-42F3-8E25-0F2820444F92}" destId="{E40E5FE3-1F3B-4B1D-963D-7015F2D59B48}" srcOrd="1" destOrd="0" presId="urn:microsoft.com/office/officeart/2008/layout/HorizontalMultiLevelHierarchy"/>
    <dgm:cxn modelId="{9AEA100B-7EAA-4BDA-99E4-FCF348FCF92C}" type="presParOf" srcId="{B5C2BD99-7E36-4C90-8E3A-17A9D06E67D4}" destId="{B63D77F3-EAE2-4EE3-94FB-F4B699A4501E}" srcOrd="4" destOrd="0" presId="urn:microsoft.com/office/officeart/2008/layout/HorizontalMultiLevelHierarchy"/>
    <dgm:cxn modelId="{0E557F0C-DEFE-49FB-B31E-B1A64EE82C86}" type="presParOf" srcId="{B63D77F3-EAE2-4EE3-94FB-F4B699A4501E}" destId="{323D8C82-2621-4FDD-8587-A921B15930AE}" srcOrd="0" destOrd="0" presId="urn:microsoft.com/office/officeart/2008/layout/HorizontalMultiLevelHierarchy"/>
    <dgm:cxn modelId="{D952F28D-F919-4442-98D4-E4F098C19D0C}" type="presParOf" srcId="{B5C2BD99-7E36-4C90-8E3A-17A9D06E67D4}" destId="{3B1A9C82-C769-4CC7-9D84-F4B5B769298D}" srcOrd="5" destOrd="0" presId="urn:microsoft.com/office/officeart/2008/layout/HorizontalMultiLevelHierarchy"/>
    <dgm:cxn modelId="{529624D6-9757-488E-BA05-22D1F1BDA80F}" type="presParOf" srcId="{3B1A9C82-C769-4CC7-9D84-F4B5B769298D}" destId="{EC2F6E9A-71A1-4694-895F-18D933C9F4BC}" srcOrd="0" destOrd="0" presId="urn:microsoft.com/office/officeart/2008/layout/HorizontalMultiLevelHierarchy"/>
    <dgm:cxn modelId="{8E1AE936-4F7B-4F04-8273-79619ABB3D04}" type="presParOf" srcId="{3B1A9C82-C769-4CC7-9D84-F4B5B769298D}" destId="{8779E969-0BE3-4E73-9EE8-F4E4B70600E8}" srcOrd="1" destOrd="0" presId="urn:microsoft.com/office/officeart/2008/layout/HorizontalMultiLevelHierarchy"/>
    <dgm:cxn modelId="{6EF3A75F-BBE5-4C13-BC28-17B9C762FBE8}" type="presParOf" srcId="{B5C2BD99-7E36-4C90-8E3A-17A9D06E67D4}" destId="{41BDFC1A-AC09-44C5-BFFA-572336F30993}" srcOrd="6" destOrd="0" presId="urn:microsoft.com/office/officeart/2008/layout/HorizontalMultiLevelHierarchy"/>
    <dgm:cxn modelId="{E26EE1E0-6C7C-4235-B8EB-2DD79D806702}" type="presParOf" srcId="{41BDFC1A-AC09-44C5-BFFA-572336F30993}" destId="{2E4A5034-9305-4604-91D8-34A863F6E0FF}" srcOrd="0" destOrd="0" presId="urn:microsoft.com/office/officeart/2008/layout/HorizontalMultiLevelHierarchy"/>
    <dgm:cxn modelId="{53D793B2-D2A0-4171-B414-B2E962D7C3ED}" type="presParOf" srcId="{B5C2BD99-7E36-4C90-8E3A-17A9D06E67D4}" destId="{227F8A8A-5DEA-420C-9E3B-88E37F5269C0}" srcOrd="7" destOrd="0" presId="urn:microsoft.com/office/officeart/2008/layout/HorizontalMultiLevelHierarchy"/>
    <dgm:cxn modelId="{77743F27-13F3-454D-BBEC-06558B8F2D25}" type="presParOf" srcId="{227F8A8A-5DEA-420C-9E3B-88E37F5269C0}" destId="{55121580-CDA4-46B5-A53C-7D47CBBDBF80}" srcOrd="0" destOrd="0" presId="urn:microsoft.com/office/officeart/2008/layout/HorizontalMultiLevelHierarchy"/>
    <dgm:cxn modelId="{51505370-DCDE-4E8E-AE17-239C5AEF48E3}" type="presParOf" srcId="{227F8A8A-5DEA-420C-9E3B-88E37F5269C0}" destId="{F54AC5B9-01A7-479D-9F59-5603EB6A16B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48C3C70-B979-43EA-BD9F-38091AB45DDE}" type="doc">
      <dgm:prSet loTypeId="urn:microsoft.com/office/officeart/2005/8/layout/hList7" loCatId="process" qsTypeId="urn:microsoft.com/office/officeart/2005/8/quickstyle/3d1" qsCatId="3D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8A977D68-E820-4CDF-BC3B-562EBD4BD2B9}">
      <dgm:prSet phldrT="[Text]"/>
      <dgm:spPr>
        <a:solidFill>
          <a:schemeClr val="tx1">
            <a:lumMod val="75000"/>
          </a:schemeClr>
        </a:solidFill>
      </dgm:spPr>
      <dgm:t>
        <a:bodyPr/>
        <a:lstStyle/>
        <a:p>
          <a:r>
            <a:rPr lang="en-US" dirty="0" smtClean="0">
              <a:solidFill>
                <a:schemeClr val="bg1">
                  <a:lumMod val="10000"/>
                </a:schemeClr>
              </a:solidFill>
            </a:rPr>
            <a:t>Site Preparation </a:t>
          </a:r>
          <a:endParaRPr lang="en-US" dirty="0">
            <a:solidFill>
              <a:schemeClr val="bg1">
                <a:lumMod val="10000"/>
              </a:schemeClr>
            </a:solidFill>
          </a:endParaRPr>
        </a:p>
      </dgm:t>
    </dgm:pt>
    <dgm:pt modelId="{99F960EA-6B02-463F-8D63-6C1A9F578DE7}" type="parTrans" cxnId="{0F23E7CD-CD85-420D-81AF-62C17D98A1FA}">
      <dgm:prSet/>
      <dgm:spPr/>
      <dgm:t>
        <a:bodyPr/>
        <a:lstStyle/>
        <a:p>
          <a:endParaRPr lang="en-US"/>
        </a:p>
      </dgm:t>
    </dgm:pt>
    <dgm:pt modelId="{1E260E31-CC8C-488F-AF87-CD16887D7425}" type="sibTrans" cxnId="{0F23E7CD-CD85-420D-81AF-62C17D98A1FA}">
      <dgm:prSet/>
      <dgm:spPr/>
      <dgm:t>
        <a:bodyPr/>
        <a:lstStyle/>
        <a:p>
          <a:endParaRPr lang="en-US"/>
        </a:p>
      </dgm:t>
    </dgm:pt>
    <dgm:pt modelId="{8A2BA000-FF73-4A6F-AC8F-D64B175637A7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dirty="0" smtClean="0">
              <a:solidFill>
                <a:schemeClr val="bg1">
                  <a:lumMod val="10000"/>
                </a:schemeClr>
              </a:solidFill>
            </a:rPr>
            <a:t>Bottle Preparation</a:t>
          </a:r>
          <a:endParaRPr lang="en-US" dirty="0">
            <a:solidFill>
              <a:schemeClr val="bg1">
                <a:lumMod val="10000"/>
              </a:schemeClr>
            </a:solidFill>
          </a:endParaRPr>
        </a:p>
      </dgm:t>
    </dgm:pt>
    <dgm:pt modelId="{D3B4C0DF-B0C2-404F-A897-346677E3FA30}" type="parTrans" cxnId="{444C3F6D-4335-4514-B4AE-A83A9E994893}">
      <dgm:prSet/>
      <dgm:spPr/>
      <dgm:t>
        <a:bodyPr/>
        <a:lstStyle/>
        <a:p>
          <a:endParaRPr lang="en-US"/>
        </a:p>
      </dgm:t>
    </dgm:pt>
    <dgm:pt modelId="{21A4BB3C-3125-4CD2-BFFF-23DE079634B1}" type="sibTrans" cxnId="{444C3F6D-4335-4514-B4AE-A83A9E994893}">
      <dgm:prSet/>
      <dgm:spPr/>
      <dgm:t>
        <a:bodyPr/>
        <a:lstStyle/>
        <a:p>
          <a:endParaRPr lang="en-US"/>
        </a:p>
      </dgm:t>
    </dgm:pt>
    <dgm:pt modelId="{B7EF11B3-5276-470F-A743-3AE9E8432AA9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 smtClean="0">
              <a:solidFill>
                <a:schemeClr val="bg1">
                  <a:lumMod val="10000"/>
                </a:schemeClr>
              </a:solidFill>
            </a:rPr>
            <a:t>Bottle Inoculation</a:t>
          </a:r>
          <a:endParaRPr lang="en-US" dirty="0">
            <a:solidFill>
              <a:schemeClr val="bg1">
                <a:lumMod val="10000"/>
              </a:schemeClr>
            </a:solidFill>
          </a:endParaRPr>
        </a:p>
      </dgm:t>
    </dgm:pt>
    <dgm:pt modelId="{D138E672-FB41-4E90-9489-855E31263D5C}" type="parTrans" cxnId="{770908D5-0D9B-41CD-A970-5B125BF9557F}">
      <dgm:prSet/>
      <dgm:spPr/>
      <dgm:t>
        <a:bodyPr/>
        <a:lstStyle/>
        <a:p>
          <a:endParaRPr lang="en-US"/>
        </a:p>
      </dgm:t>
    </dgm:pt>
    <dgm:pt modelId="{AD142186-8A93-4A7B-AAF3-95FDE4B5E1DC}" type="sibTrans" cxnId="{770908D5-0D9B-41CD-A970-5B125BF9557F}">
      <dgm:prSet/>
      <dgm:spPr/>
      <dgm:t>
        <a:bodyPr/>
        <a:lstStyle/>
        <a:p>
          <a:endParaRPr lang="en-US"/>
        </a:p>
      </dgm:t>
    </dgm:pt>
    <dgm:pt modelId="{2986E73F-D854-4366-A038-5E769FBF8BBB}">
      <dgm:prSet phldrT="[Text]"/>
      <dgm:spPr>
        <a:solidFill>
          <a:schemeClr val="tx1">
            <a:lumMod val="75000"/>
          </a:schemeClr>
        </a:solidFill>
      </dgm:spPr>
      <dgm:t>
        <a:bodyPr/>
        <a:lstStyle/>
        <a:p>
          <a:r>
            <a:rPr lang="en-US" dirty="0" smtClean="0">
              <a:solidFill>
                <a:schemeClr val="bg1">
                  <a:lumMod val="10000"/>
                </a:schemeClr>
              </a:solidFill>
            </a:rPr>
            <a:t>Scrub site with 10% </a:t>
          </a:r>
          <a:r>
            <a:rPr lang="en-US" dirty="0" err="1" smtClean="0">
              <a:solidFill>
                <a:schemeClr val="bg1">
                  <a:lumMod val="10000"/>
                </a:schemeClr>
              </a:solidFill>
            </a:rPr>
            <a:t>povidone</a:t>
          </a:r>
          <a:r>
            <a:rPr lang="en-US" dirty="0" smtClean="0">
              <a:solidFill>
                <a:schemeClr val="bg1">
                  <a:lumMod val="10000"/>
                </a:schemeClr>
              </a:solidFill>
            </a:rPr>
            <a:t> iodine then with alcohol.</a:t>
          </a:r>
          <a:endParaRPr lang="en-US" dirty="0">
            <a:solidFill>
              <a:schemeClr val="bg1">
                <a:lumMod val="10000"/>
              </a:schemeClr>
            </a:solidFill>
          </a:endParaRPr>
        </a:p>
      </dgm:t>
    </dgm:pt>
    <dgm:pt modelId="{4431120D-AEA4-47B4-9670-A9DB106F4D13}" type="parTrans" cxnId="{01B3E000-17E8-4921-A095-581BDF4745B8}">
      <dgm:prSet/>
      <dgm:spPr/>
      <dgm:t>
        <a:bodyPr/>
        <a:lstStyle/>
        <a:p>
          <a:endParaRPr lang="en-US"/>
        </a:p>
      </dgm:t>
    </dgm:pt>
    <dgm:pt modelId="{A7739CDF-B61A-49CE-9960-3CBD913E130F}" type="sibTrans" cxnId="{01B3E000-17E8-4921-A095-581BDF4745B8}">
      <dgm:prSet/>
      <dgm:spPr/>
      <dgm:t>
        <a:bodyPr/>
        <a:lstStyle/>
        <a:p>
          <a:endParaRPr lang="en-US"/>
        </a:p>
      </dgm:t>
    </dgm:pt>
    <dgm:pt modelId="{3D736179-1B85-4F11-B7EF-3F816AB69677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dirty="0" smtClean="0">
              <a:solidFill>
                <a:schemeClr val="bg1">
                  <a:lumMod val="10000"/>
                </a:schemeClr>
              </a:solidFill>
            </a:rPr>
            <a:t>Disinfect the bottle stopper with 70% isopropyl  alcohol .</a:t>
          </a:r>
          <a:endParaRPr lang="en-US" dirty="0">
            <a:solidFill>
              <a:schemeClr val="bg1">
                <a:lumMod val="10000"/>
              </a:schemeClr>
            </a:solidFill>
          </a:endParaRPr>
        </a:p>
      </dgm:t>
    </dgm:pt>
    <dgm:pt modelId="{8BDB2BBF-6C2F-4EF9-845F-73FC85E0AD43}" type="parTrans" cxnId="{7FB144E0-9F8A-4BC8-A853-B2CC7ABB6E83}">
      <dgm:prSet/>
      <dgm:spPr/>
      <dgm:t>
        <a:bodyPr/>
        <a:lstStyle/>
        <a:p>
          <a:endParaRPr lang="en-US"/>
        </a:p>
      </dgm:t>
    </dgm:pt>
    <dgm:pt modelId="{15C54CF9-D2A8-4063-8D6B-5BD351D5CF79}" type="sibTrans" cxnId="{7FB144E0-9F8A-4BC8-A853-B2CC7ABB6E83}">
      <dgm:prSet/>
      <dgm:spPr/>
      <dgm:t>
        <a:bodyPr/>
        <a:lstStyle/>
        <a:p>
          <a:endParaRPr lang="en-US"/>
        </a:p>
      </dgm:t>
    </dgm:pt>
    <dgm:pt modelId="{58951D7A-7BB7-4769-8575-930E3116B0A6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dirty="0" smtClean="0">
              <a:solidFill>
                <a:schemeClr val="bg1">
                  <a:lumMod val="10000"/>
                </a:schemeClr>
              </a:solidFill>
            </a:rPr>
            <a:t>Allow to dry for 1 min.</a:t>
          </a:r>
          <a:endParaRPr lang="en-US" dirty="0">
            <a:solidFill>
              <a:schemeClr val="bg1">
                <a:lumMod val="10000"/>
              </a:schemeClr>
            </a:solidFill>
          </a:endParaRPr>
        </a:p>
      </dgm:t>
    </dgm:pt>
    <dgm:pt modelId="{F2DF4350-26D7-4CE7-9ADF-0EBA62DAA582}" type="parTrans" cxnId="{261D831C-DBEA-43A7-BB76-FF3671562C24}">
      <dgm:prSet/>
      <dgm:spPr/>
      <dgm:t>
        <a:bodyPr/>
        <a:lstStyle/>
        <a:p>
          <a:endParaRPr lang="en-US"/>
        </a:p>
      </dgm:t>
    </dgm:pt>
    <dgm:pt modelId="{C3832A6D-C527-4220-907E-C4C506560C37}" type="sibTrans" cxnId="{261D831C-DBEA-43A7-BB76-FF3671562C24}">
      <dgm:prSet/>
      <dgm:spPr/>
      <dgm:t>
        <a:bodyPr/>
        <a:lstStyle/>
        <a:p>
          <a:endParaRPr lang="en-US"/>
        </a:p>
      </dgm:t>
    </dgm:pt>
    <dgm:pt modelId="{308863EC-6861-4C0C-BC0F-B55B40CA8B87}">
      <dgm:prSet/>
      <dgm:spPr>
        <a:solidFill>
          <a:schemeClr val="accent1"/>
        </a:solidFill>
      </dgm:spPr>
      <dgm:t>
        <a:bodyPr/>
        <a:lstStyle/>
        <a:p>
          <a:r>
            <a:rPr lang="en-US" dirty="0" smtClean="0">
              <a:solidFill>
                <a:schemeClr val="bg1">
                  <a:lumMod val="10000"/>
                </a:schemeClr>
              </a:solidFill>
            </a:rPr>
            <a:t>Puncture first the Aerobic then Anaerobic.</a:t>
          </a:r>
          <a:endParaRPr lang="en-US" dirty="0">
            <a:solidFill>
              <a:schemeClr val="bg1">
                <a:lumMod val="10000"/>
              </a:schemeClr>
            </a:solidFill>
          </a:endParaRPr>
        </a:p>
      </dgm:t>
    </dgm:pt>
    <dgm:pt modelId="{9B6ADC9F-2B70-44A3-9E0B-4D275B6393A6}" type="parTrans" cxnId="{24A02F0C-AC47-462F-A5B2-E62856EFC064}">
      <dgm:prSet/>
      <dgm:spPr/>
      <dgm:t>
        <a:bodyPr/>
        <a:lstStyle/>
        <a:p>
          <a:endParaRPr lang="en-US"/>
        </a:p>
      </dgm:t>
    </dgm:pt>
    <dgm:pt modelId="{6545935F-6003-4D8B-8C80-041FED3B72A3}" type="sibTrans" cxnId="{24A02F0C-AC47-462F-A5B2-E62856EFC064}">
      <dgm:prSet/>
      <dgm:spPr/>
      <dgm:t>
        <a:bodyPr/>
        <a:lstStyle/>
        <a:p>
          <a:endParaRPr lang="en-US"/>
        </a:p>
      </dgm:t>
    </dgm:pt>
    <dgm:pt modelId="{97520077-61EF-4E0D-8703-38579019EE8C}">
      <dgm:prSet/>
      <dgm:spPr>
        <a:solidFill>
          <a:schemeClr val="accent1"/>
        </a:solidFill>
      </dgm:spPr>
      <dgm:t>
        <a:bodyPr/>
        <a:lstStyle/>
        <a:p>
          <a:r>
            <a:rPr lang="en-US" dirty="0" smtClean="0">
              <a:solidFill>
                <a:schemeClr val="bg1">
                  <a:lumMod val="10000"/>
                </a:schemeClr>
              </a:solidFill>
            </a:rPr>
            <a:t>Do NOT overfill the bottle.</a:t>
          </a:r>
          <a:endParaRPr lang="en-US" dirty="0">
            <a:solidFill>
              <a:schemeClr val="bg1">
                <a:lumMod val="10000"/>
              </a:schemeClr>
            </a:solidFill>
          </a:endParaRPr>
        </a:p>
      </dgm:t>
    </dgm:pt>
    <dgm:pt modelId="{3466F14F-10BC-470E-83D8-119C3734C3B0}" type="parTrans" cxnId="{D832409F-8A67-42DE-828E-1ABD5E9D4D23}">
      <dgm:prSet/>
      <dgm:spPr/>
      <dgm:t>
        <a:bodyPr/>
        <a:lstStyle/>
        <a:p>
          <a:endParaRPr lang="en-US"/>
        </a:p>
      </dgm:t>
    </dgm:pt>
    <dgm:pt modelId="{2E72DFB6-AE86-4C3A-82F2-B211A7F8381C}" type="sibTrans" cxnId="{D832409F-8A67-42DE-828E-1ABD5E9D4D23}">
      <dgm:prSet/>
      <dgm:spPr/>
      <dgm:t>
        <a:bodyPr/>
        <a:lstStyle/>
        <a:p>
          <a:endParaRPr lang="en-US"/>
        </a:p>
      </dgm:t>
    </dgm:pt>
    <dgm:pt modelId="{532B7DA8-7590-44C4-AD5F-681B9DC673E3}">
      <dgm:prSet/>
      <dgm:spPr>
        <a:solidFill>
          <a:schemeClr val="accent1"/>
        </a:solidFill>
      </dgm:spPr>
      <dgm:t>
        <a:bodyPr/>
        <a:lstStyle/>
        <a:p>
          <a:r>
            <a:rPr lang="en-US" dirty="0" smtClean="0">
              <a:solidFill>
                <a:schemeClr val="bg1">
                  <a:lumMod val="10000"/>
                </a:schemeClr>
              </a:solidFill>
            </a:rPr>
            <a:t>Minimum Volume = .5ml per bottle.</a:t>
          </a:r>
          <a:endParaRPr lang="en-US" dirty="0">
            <a:solidFill>
              <a:schemeClr val="bg1">
                <a:lumMod val="10000"/>
              </a:schemeClr>
            </a:solidFill>
          </a:endParaRPr>
        </a:p>
      </dgm:t>
    </dgm:pt>
    <dgm:pt modelId="{ADB0BEFA-B09A-47EF-B9AD-DE8A532EBD32}" type="parTrans" cxnId="{62A1A828-8B31-48AF-AADB-A1C91EE52F48}">
      <dgm:prSet/>
      <dgm:spPr/>
      <dgm:t>
        <a:bodyPr/>
        <a:lstStyle/>
        <a:p>
          <a:endParaRPr lang="en-US"/>
        </a:p>
      </dgm:t>
    </dgm:pt>
    <dgm:pt modelId="{D0201DE4-1740-47BB-B649-B4DC39532418}" type="sibTrans" cxnId="{62A1A828-8B31-48AF-AADB-A1C91EE52F48}">
      <dgm:prSet/>
      <dgm:spPr/>
      <dgm:t>
        <a:bodyPr/>
        <a:lstStyle/>
        <a:p>
          <a:endParaRPr lang="en-US"/>
        </a:p>
      </dgm:t>
    </dgm:pt>
    <dgm:pt modelId="{9DECA6F9-DFE4-45A7-889F-10D4F3C23C33}" type="pres">
      <dgm:prSet presAssocID="{C48C3C70-B979-43EA-BD9F-38091AB45DD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6AFD68-9C70-4EF7-A0CD-7EC2F4A517C3}" type="pres">
      <dgm:prSet presAssocID="{C48C3C70-B979-43EA-BD9F-38091AB45DDE}" presName="fgShape" presStyleLbl="fgShp" presStyleIdx="0" presStyleCnt="1"/>
      <dgm:spPr/>
    </dgm:pt>
    <dgm:pt modelId="{A8CAE02A-7EE3-4B95-88D4-EAAB26105F98}" type="pres">
      <dgm:prSet presAssocID="{C48C3C70-B979-43EA-BD9F-38091AB45DDE}" presName="linComp" presStyleCnt="0"/>
      <dgm:spPr/>
    </dgm:pt>
    <dgm:pt modelId="{E28E10C2-287E-45A8-BC59-6B2125873FCA}" type="pres">
      <dgm:prSet presAssocID="{8A977D68-E820-4CDF-BC3B-562EBD4BD2B9}" presName="compNode" presStyleCnt="0"/>
      <dgm:spPr/>
    </dgm:pt>
    <dgm:pt modelId="{79B1250E-E6D8-4E01-9860-0DFB577F20F4}" type="pres">
      <dgm:prSet presAssocID="{8A977D68-E820-4CDF-BC3B-562EBD4BD2B9}" presName="bkgdShape" presStyleLbl="node1" presStyleIdx="0" presStyleCnt="3"/>
      <dgm:spPr/>
      <dgm:t>
        <a:bodyPr/>
        <a:lstStyle/>
        <a:p>
          <a:endParaRPr lang="en-US"/>
        </a:p>
      </dgm:t>
    </dgm:pt>
    <dgm:pt modelId="{9D44182A-8DD2-425F-B7DC-DC34B494CE03}" type="pres">
      <dgm:prSet presAssocID="{8A977D68-E820-4CDF-BC3B-562EBD4BD2B9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7E8526-826B-46DD-84CC-DA931C73E793}" type="pres">
      <dgm:prSet presAssocID="{8A977D68-E820-4CDF-BC3B-562EBD4BD2B9}" presName="invisiNode" presStyleLbl="node1" presStyleIdx="0" presStyleCnt="3"/>
      <dgm:spPr/>
    </dgm:pt>
    <dgm:pt modelId="{D64F2F5A-E2EA-4930-BBA3-5B2513169F44}" type="pres">
      <dgm:prSet presAssocID="{8A977D68-E820-4CDF-BC3B-562EBD4BD2B9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</dgm:spPr>
      <dgm:t>
        <a:bodyPr/>
        <a:lstStyle/>
        <a:p>
          <a:endParaRPr lang="en-US"/>
        </a:p>
      </dgm:t>
    </dgm:pt>
    <dgm:pt modelId="{072A8037-2A5F-44D0-8899-AE08ED1658A4}" type="pres">
      <dgm:prSet presAssocID="{1E260E31-CC8C-488F-AF87-CD16887D742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0B01C57-88AD-44DF-A3AA-2DD5A5BEBF5F}" type="pres">
      <dgm:prSet presAssocID="{8A2BA000-FF73-4A6F-AC8F-D64B175637A7}" presName="compNode" presStyleCnt="0"/>
      <dgm:spPr/>
    </dgm:pt>
    <dgm:pt modelId="{FC1C1C8D-D85A-4644-B881-6F050FEA4094}" type="pres">
      <dgm:prSet presAssocID="{8A2BA000-FF73-4A6F-AC8F-D64B175637A7}" presName="bkgdShape" presStyleLbl="node1" presStyleIdx="1" presStyleCnt="3"/>
      <dgm:spPr/>
      <dgm:t>
        <a:bodyPr/>
        <a:lstStyle/>
        <a:p>
          <a:endParaRPr lang="en-US"/>
        </a:p>
      </dgm:t>
    </dgm:pt>
    <dgm:pt modelId="{51071BBF-EDEF-48D8-B497-6CF4BF55AAC6}" type="pres">
      <dgm:prSet presAssocID="{8A2BA000-FF73-4A6F-AC8F-D64B175637A7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A4C560-7652-471B-900F-1C4F914F57CB}" type="pres">
      <dgm:prSet presAssocID="{8A2BA000-FF73-4A6F-AC8F-D64B175637A7}" presName="invisiNode" presStyleLbl="node1" presStyleIdx="1" presStyleCnt="3"/>
      <dgm:spPr/>
    </dgm:pt>
    <dgm:pt modelId="{13E56A93-16E8-4E93-B4E7-7168E203D3CD}" type="pres">
      <dgm:prSet presAssocID="{8A2BA000-FF73-4A6F-AC8F-D64B175637A7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</dgm:spPr>
      <dgm:t>
        <a:bodyPr/>
        <a:lstStyle/>
        <a:p>
          <a:endParaRPr lang="en-US"/>
        </a:p>
      </dgm:t>
    </dgm:pt>
    <dgm:pt modelId="{A70AB635-40FC-4218-A225-C984755C31C8}" type="pres">
      <dgm:prSet presAssocID="{21A4BB3C-3125-4CD2-BFFF-23DE079634B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D8D0C70-15E0-45CB-B870-A9A1C406A6D7}" type="pres">
      <dgm:prSet presAssocID="{B7EF11B3-5276-470F-A743-3AE9E8432AA9}" presName="compNode" presStyleCnt="0"/>
      <dgm:spPr/>
    </dgm:pt>
    <dgm:pt modelId="{AAFA8B96-1F33-4038-9B5E-5FED6BCC4591}" type="pres">
      <dgm:prSet presAssocID="{B7EF11B3-5276-470F-A743-3AE9E8432AA9}" presName="bkgdShape" presStyleLbl="node1" presStyleIdx="2" presStyleCnt="3"/>
      <dgm:spPr/>
      <dgm:t>
        <a:bodyPr/>
        <a:lstStyle/>
        <a:p>
          <a:endParaRPr lang="en-US"/>
        </a:p>
      </dgm:t>
    </dgm:pt>
    <dgm:pt modelId="{A2EFE4A3-0CB1-4ADC-9AF0-B3EE758D15D3}" type="pres">
      <dgm:prSet presAssocID="{B7EF11B3-5276-470F-A743-3AE9E8432AA9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402AE3-C627-4268-BFDB-4BD1B7F35ACE}" type="pres">
      <dgm:prSet presAssocID="{B7EF11B3-5276-470F-A743-3AE9E8432AA9}" presName="invisiNode" presStyleLbl="node1" presStyleIdx="2" presStyleCnt="3"/>
      <dgm:spPr/>
    </dgm:pt>
    <dgm:pt modelId="{59C2105A-4A77-4707-BA9E-BF686BC35471}" type="pres">
      <dgm:prSet presAssocID="{B7EF11B3-5276-470F-A743-3AE9E8432AA9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5000" b="-85000"/>
          </a:stretch>
        </a:blipFill>
        <a:ln w="41275"/>
      </dgm:spPr>
      <dgm:t>
        <a:bodyPr/>
        <a:lstStyle/>
        <a:p>
          <a:endParaRPr lang="en-US"/>
        </a:p>
      </dgm:t>
    </dgm:pt>
  </dgm:ptLst>
  <dgm:cxnLst>
    <dgm:cxn modelId="{261D831C-DBEA-43A7-BB76-FF3671562C24}" srcId="{8A2BA000-FF73-4A6F-AC8F-D64B175637A7}" destId="{58951D7A-7BB7-4769-8575-930E3116B0A6}" srcOrd="1" destOrd="0" parTransId="{F2DF4350-26D7-4CE7-9ADF-0EBA62DAA582}" sibTransId="{C3832A6D-C527-4220-907E-C4C506560C37}"/>
    <dgm:cxn modelId="{01B3E000-17E8-4921-A095-581BDF4745B8}" srcId="{8A977D68-E820-4CDF-BC3B-562EBD4BD2B9}" destId="{2986E73F-D854-4366-A038-5E769FBF8BBB}" srcOrd="0" destOrd="0" parTransId="{4431120D-AEA4-47B4-9670-A9DB106F4D13}" sibTransId="{A7739CDF-B61A-49CE-9960-3CBD913E130F}"/>
    <dgm:cxn modelId="{C61DABB4-D1AB-485C-854C-A9F26676975C}" type="presOf" srcId="{8A977D68-E820-4CDF-BC3B-562EBD4BD2B9}" destId="{79B1250E-E6D8-4E01-9860-0DFB577F20F4}" srcOrd="0" destOrd="0" presId="urn:microsoft.com/office/officeart/2005/8/layout/hList7"/>
    <dgm:cxn modelId="{EFCD7C98-6548-47C7-AEBA-F4972D23E8E9}" type="presOf" srcId="{532B7DA8-7590-44C4-AD5F-681B9DC673E3}" destId="{A2EFE4A3-0CB1-4ADC-9AF0-B3EE758D15D3}" srcOrd="1" destOrd="3" presId="urn:microsoft.com/office/officeart/2005/8/layout/hList7"/>
    <dgm:cxn modelId="{DDD73A1D-E9E2-42A3-A776-E29C1F15944A}" type="presOf" srcId="{97520077-61EF-4E0D-8703-38579019EE8C}" destId="{A2EFE4A3-0CB1-4ADC-9AF0-B3EE758D15D3}" srcOrd="1" destOrd="2" presId="urn:microsoft.com/office/officeart/2005/8/layout/hList7"/>
    <dgm:cxn modelId="{62A1A828-8B31-48AF-AADB-A1C91EE52F48}" srcId="{B7EF11B3-5276-470F-A743-3AE9E8432AA9}" destId="{532B7DA8-7590-44C4-AD5F-681B9DC673E3}" srcOrd="2" destOrd="0" parTransId="{ADB0BEFA-B09A-47EF-B9AD-DE8A532EBD32}" sibTransId="{D0201DE4-1740-47BB-B649-B4DC39532418}"/>
    <dgm:cxn modelId="{CC71B81B-CF53-4F7B-A39A-AF08C958D567}" type="presOf" srcId="{532B7DA8-7590-44C4-AD5F-681B9DC673E3}" destId="{AAFA8B96-1F33-4038-9B5E-5FED6BCC4591}" srcOrd="0" destOrd="3" presId="urn:microsoft.com/office/officeart/2005/8/layout/hList7"/>
    <dgm:cxn modelId="{FAFB3B78-01A7-4FDA-94D2-49B73FEC7652}" type="presOf" srcId="{8A977D68-E820-4CDF-BC3B-562EBD4BD2B9}" destId="{9D44182A-8DD2-425F-B7DC-DC34B494CE03}" srcOrd="1" destOrd="0" presId="urn:microsoft.com/office/officeart/2005/8/layout/hList7"/>
    <dgm:cxn modelId="{3E4C0332-DC22-499C-BE53-9E13222CE916}" type="presOf" srcId="{2986E73F-D854-4366-A038-5E769FBF8BBB}" destId="{9D44182A-8DD2-425F-B7DC-DC34B494CE03}" srcOrd="1" destOrd="1" presId="urn:microsoft.com/office/officeart/2005/8/layout/hList7"/>
    <dgm:cxn modelId="{770908D5-0D9B-41CD-A970-5B125BF9557F}" srcId="{C48C3C70-B979-43EA-BD9F-38091AB45DDE}" destId="{B7EF11B3-5276-470F-A743-3AE9E8432AA9}" srcOrd="2" destOrd="0" parTransId="{D138E672-FB41-4E90-9489-855E31263D5C}" sibTransId="{AD142186-8A93-4A7B-AAF3-95FDE4B5E1DC}"/>
    <dgm:cxn modelId="{93A5393D-0C75-4DD4-A1B6-BC680EAB1ED3}" type="presOf" srcId="{58951D7A-7BB7-4769-8575-930E3116B0A6}" destId="{51071BBF-EDEF-48D8-B497-6CF4BF55AAC6}" srcOrd="1" destOrd="2" presId="urn:microsoft.com/office/officeart/2005/8/layout/hList7"/>
    <dgm:cxn modelId="{444C3F6D-4335-4514-B4AE-A83A9E994893}" srcId="{C48C3C70-B979-43EA-BD9F-38091AB45DDE}" destId="{8A2BA000-FF73-4A6F-AC8F-D64B175637A7}" srcOrd="1" destOrd="0" parTransId="{D3B4C0DF-B0C2-404F-A897-346677E3FA30}" sibTransId="{21A4BB3C-3125-4CD2-BFFF-23DE079634B1}"/>
    <dgm:cxn modelId="{3BD3D48B-2DF0-401F-8B42-C6FFD3460491}" type="presOf" srcId="{8A2BA000-FF73-4A6F-AC8F-D64B175637A7}" destId="{51071BBF-EDEF-48D8-B497-6CF4BF55AAC6}" srcOrd="1" destOrd="0" presId="urn:microsoft.com/office/officeart/2005/8/layout/hList7"/>
    <dgm:cxn modelId="{0782E265-8A42-4F94-B32D-0FED960EA364}" type="presOf" srcId="{2986E73F-D854-4366-A038-5E769FBF8BBB}" destId="{79B1250E-E6D8-4E01-9860-0DFB577F20F4}" srcOrd="0" destOrd="1" presId="urn:microsoft.com/office/officeart/2005/8/layout/hList7"/>
    <dgm:cxn modelId="{0F23E7CD-CD85-420D-81AF-62C17D98A1FA}" srcId="{C48C3C70-B979-43EA-BD9F-38091AB45DDE}" destId="{8A977D68-E820-4CDF-BC3B-562EBD4BD2B9}" srcOrd="0" destOrd="0" parTransId="{99F960EA-6B02-463F-8D63-6C1A9F578DE7}" sibTransId="{1E260E31-CC8C-488F-AF87-CD16887D7425}"/>
    <dgm:cxn modelId="{CA2E5FD8-1BB5-41E0-9E44-1C501160D498}" type="presOf" srcId="{B7EF11B3-5276-470F-A743-3AE9E8432AA9}" destId="{A2EFE4A3-0CB1-4ADC-9AF0-B3EE758D15D3}" srcOrd="1" destOrd="0" presId="urn:microsoft.com/office/officeart/2005/8/layout/hList7"/>
    <dgm:cxn modelId="{D832409F-8A67-42DE-828E-1ABD5E9D4D23}" srcId="{B7EF11B3-5276-470F-A743-3AE9E8432AA9}" destId="{97520077-61EF-4E0D-8703-38579019EE8C}" srcOrd="1" destOrd="0" parTransId="{3466F14F-10BC-470E-83D8-119C3734C3B0}" sibTransId="{2E72DFB6-AE86-4C3A-82F2-B211A7F8381C}"/>
    <dgm:cxn modelId="{7FB144E0-9F8A-4BC8-A853-B2CC7ABB6E83}" srcId="{8A2BA000-FF73-4A6F-AC8F-D64B175637A7}" destId="{3D736179-1B85-4F11-B7EF-3F816AB69677}" srcOrd="0" destOrd="0" parTransId="{8BDB2BBF-6C2F-4EF9-845F-73FC85E0AD43}" sibTransId="{15C54CF9-D2A8-4063-8D6B-5BD351D5CF79}"/>
    <dgm:cxn modelId="{F1E30007-1EAA-47DF-AB5A-D71A72A4E365}" type="presOf" srcId="{21A4BB3C-3125-4CD2-BFFF-23DE079634B1}" destId="{A70AB635-40FC-4218-A225-C984755C31C8}" srcOrd="0" destOrd="0" presId="urn:microsoft.com/office/officeart/2005/8/layout/hList7"/>
    <dgm:cxn modelId="{FA088FB2-B219-48BA-A303-F0BB2F2A8DCF}" type="presOf" srcId="{3D736179-1B85-4F11-B7EF-3F816AB69677}" destId="{FC1C1C8D-D85A-4644-B881-6F050FEA4094}" srcOrd="0" destOrd="1" presId="urn:microsoft.com/office/officeart/2005/8/layout/hList7"/>
    <dgm:cxn modelId="{5D6247FE-1BE9-4325-8197-04CBE818A702}" type="presOf" srcId="{308863EC-6861-4C0C-BC0F-B55B40CA8B87}" destId="{A2EFE4A3-0CB1-4ADC-9AF0-B3EE758D15D3}" srcOrd="1" destOrd="1" presId="urn:microsoft.com/office/officeart/2005/8/layout/hList7"/>
    <dgm:cxn modelId="{F3CF6A12-F8AF-4CC2-93D7-4D54B785BFC8}" type="presOf" srcId="{58951D7A-7BB7-4769-8575-930E3116B0A6}" destId="{FC1C1C8D-D85A-4644-B881-6F050FEA4094}" srcOrd="0" destOrd="2" presId="urn:microsoft.com/office/officeart/2005/8/layout/hList7"/>
    <dgm:cxn modelId="{B1B27F7C-9B48-41AE-81B6-A468DFB2BEE9}" type="presOf" srcId="{3D736179-1B85-4F11-B7EF-3F816AB69677}" destId="{51071BBF-EDEF-48D8-B497-6CF4BF55AAC6}" srcOrd="1" destOrd="1" presId="urn:microsoft.com/office/officeart/2005/8/layout/hList7"/>
    <dgm:cxn modelId="{F158D81A-86A8-45CD-8CB3-6C99A8773750}" type="presOf" srcId="{308863EC-6861-4C0C-BC0F-B55B40CA8B87}" destId="{AAFA8B96-1F33-4038-9B5E-5FED6BCC4591}" srcOrd="0" destOrd="1" presId="urn:microsoft.com/office/officeart/2005/8/layout/hList7"/>
    <dgm:cxn modelId="{24A02F0C-AC47-462F-A5B2-E62856EFC064}" srcId="{B7EF11B3-5276-470F-A743-3AE9E8432AA9}" destId="{308863EC-6861-4C0C-BC0F-B55B40CA8B87}" srcOrd="0" destOrd="0" parTransId="{9B6ADC9F-2B70-44A3-9E0B-4D275B6393A6}" sibTransId="{6545935F-6003-4D8B-8C80-041FED3B72A3}"/>
    <dgm:cxn modelId="{113A7F2A-F485-4700-81F7-79BB6EB1049F}" type="presOf" srcId="{C48C3C70-B979-43EA-BD9F-38091AB45DDE}" destId="{9DECA6F9-DFE4-45A7-889F-10D4F3C23C33}" srcOrd="0" destOrd="0" presId="urn:microsoft.com/office/officeart/2005/8/layout/hList7"/>
    <dgm:cxn modelId="{BEA3F1CA-8246-4D97-8F37-CC2218E92E6B}" type="presOf" srcId="{8A2BA000-FF73-4A6F-AC8F-D64B175637A7}" destId="{FC1C1C8D-D85A-4644-B881-6F050FEA4094}" srcOrd="0" destOrd="0" presId="urn:microsoft.com/office/officeart/2005/8/layout/hList7"/>
    <dgm:cxn modelId="{63138EE9-32D0-4FD5-8C3B-B66138C6A35E}" type="presOf" srcId="{97520077-61EF-4E0D-8703-38579019EE8C}" destId="{AAFA8B96-1F33-4038-9B5E-5FED6BCC4591}" srcOrd="0" destOrd="2" presId="urn:microsoft.com/office/officeart/2005/8/layout/hList7"/>
    <dgm:cxn modelId="{C6FF4692-352B-4A54-BF13-CA3449C5A4AE}" type="presOf" srcId="{B7EF11B3-5276-470F-A743-3AE9E8432AA9}" destId="{AAFA8B96-1F33-4038-9B5E-5FED6BCC4591}" srcOrd="0" destOrd="0" presId="urn:microsoft.com/office/officeart/2005/8/layout/hList7"/>
    <dgm:cxn modelId="{98247A1C-FD6D-4E4E-8799-B9C21BA4B5EA}" type="presOf" srcId="{1E260E31-CC8C-488F-AF87-CD16887D7425}" destId="{072A8037-2A5F-44D0-8899-AE08ED1658A4}" srcOrd="0" destOrd="0" presId="urn:microsoft.com/office/officeart/2005/8/layout/hList7"/>
    <dgm:cxn modelId="{4F4B7B24-3D7E-406C-B770-6EAFE0F00973}" type="presParOf" srcId="{9DECA6F9-DFE4-45A7-889F-10D4F3C23C33}" destId="{8C6AFD68-9C70-4EF7-A0CD-7EC2F4A517C3}" srcOrd="0" destOrd="0" presId="urn:microsoft.com/office/officeart/2005/8/layout/hList7"/>
    <dgm:cxn modelId="{5979F148-6BF6-4323-9C14-21D583F26B0D}" type="presParOf" srcId="{9DECA6F9-DFE4-45A7-889F-10D4F3C23C33}" destId="{A8CAE02A-7EE3-4B95-88D4-EAAB26105F98}" srcOrd="1" destOrd="0" presId="urn:microsoft.com/office/officeart/2005/8/layout/hList7"/>
    <dgm:cxn modelId="{A8894730-2CAA-4757-993B-F23D1795D201}" type="presParOf" srcId="{A8CAE02A-7EE3-4B95-88D4-EAAB26105F98}" destId="{E28E10C2-287E-45A8-BC59-6B2125873FCA}" srcOrd="0" destOrd="0" presId="urn:microsoft.com/office/officeart/2005/8/layout/hList7"/>
    <dgm:cxn modelId="{0275E55D-3E40-4474-84FF-DD1F25CAE9D3}" type="presParOf" srcId="{E28E10C2-287E-45A8-BC59-6B2125873FCA}" destId="{79B1250E-E6D8-4E01-9860-0DFB577F20F4}" srcOrd="0" destOrd="0" presId="urn:microsoft.com/office/officeart/2005/8/layout/hList7"/>
    <dgm:cxn modelId="{E704DA7E-7043-473B-BAFE-3192E38F9BE6}" type="presParOf" srcId="{E28E10C2-287E-45A8-BC59-6B2125873FCA}" destId="{9D44182A-8DD2-425F-B7DC-DC34B494CE03}" srcOrd="1" destOrd="0" presId="urn:microsoft.com/office/officeart/2005/8/layout/hList7"/>
    <dgm:cxn modelId="{8BD7BD03-6563-4491-8521-8CDF703E1210}" type="presParOf" srcId="{E28E10C2-287E-45A8-BC59-6B2125873FCA}" destId="{F87E8526-826B-46DD-84CC-DA931C73E793}" srcOrd="2" destOrd="0" presId="urn:microsoft.com/office/officeart/2005/8/layout/hList7"/>
    <dgm:cxn modelId="{F853E8EF-0B56-4F45-A350-75CDA1CC45DF}" type="presParOf" srcId="{E28E10C2-287E-45A8-BC59-6B2125873FCA}" destId="{D64F2F5A-E2EA-4930-BBA3-5B2513169F44}" srcOrd="3" destOrd="0" presId="urn:microsoft.com/office/officeart/2005/8/layout/hList7"/>
    <dgm:cxn modelId="{EDF6F6BE-B599-4CE3-8E38-2617473C9A47}" type="presParOf" srcId="{A8CAE02A-7EE3-4B95-88D4-EAAB26105F98}" destId="{072A8037-2A5F-44D0-8899-AE08ED1658A4}" srcOrd="1" destOrd="0" presId="urn:microsoft.com/office/officeart/2005/8/layout/hList7"/>
    <dgm:cxn modelId="{7EED6425-6AB9-4D2F-B2EB-A33E3376EFAB}" type="presParOf" srcId="{A8CAE02A-7EE3-4B95-88D4-EAAB26105F98}" destId="{D0B01C57-88AD-44DF-A3AA-2DD5A5BEBF5F}" srcOrd="2" destOrd="0" presId="urn:microsoft.com/office/officeart/2005/8/layout/hList7"/>
    <dgm:cxn modelId="{7EB82071-AE6A-4891-82C5-A5A6959EA925}" type="presParOf" srcId="{D0B01C57-88AD-44DF-A3AA-2DD5A5BEBF5F}" destId="{FC1C1C8D-D85A-4644-B881-6F050FEA4094}" srcOrd="0" destOrd="0" presId="urn:microsoft.com/office/officeart/2005/8/layout/hList7"/>
    <dgm:cxn modelId="{4F59E54E-FF1D-4BDB-A131-AD3BB9C5DCE2}" type="presParOf" srcId="{D0B01C57-88AD-44DF-A3AA-2DD5A5BEBF5F}" destId="{51071BBF-EDEF-48D8-B497-6CF4BF55AAC6}" srcOrd="1" destOrd="0" presId="urn:microsoft.com/office/officeart/2005/8/layout/hList7"/>
    <dgm:cxn modelId="{1A785CC2-29FB-4D55-87AF-72FBE8252166}" type="presParOf" srcId="{D0B01C57-88AD-44DF-A3AA-2DD5A5BEBF5F}" destId="{F8A4C560-7652-471B-900F-1C4F914F57CB}" srcOrd="2" destOrd="0" presId="urn:microsoft.com/office/officeart/2005/8/layout/hList7"/>
    <dgm:cxn modelId="{BAEF8700-698D-4DFC-939A-4AA268FEEFAB}" type="presParOf" srcId="{D0B01C57-88AD-44DF-A3AA-2DD5A5BEBF5F}" destId="{13E56A93-16E8-4E93-B4E7-7168E203D3CD}" srcOrd="3" destOrd="0" presId="urn:microsoft.com/office/officeart/2005/8/layout/hList7"/>
    <dgm:cxn modelId="{CF213CC4-CE0B-4201-8A7C-4667DAD29A66}" type="presParOf" srcId="{A8CAE02A-7EE3-4B95-88D4-EAAB26105F98}" destId="{A70AB635-40FC-4218-A225-C984755C31C8}" srcOrd="3" destOrd="0" presId="urn:microsoft.com/office/officeart/2005/8/layout/hList7"/>
    <dgm:cxn modelId="{35E2B1C2-38F6-479C-BE3D-90E7D84D3B27}" type="presParOf" srcId="{A8CAE02A-7EE3-4B95-88D4-EAAB26105F98}" destId="{AD8D0C70-15E0-45CB-B870-A9A1C406A6D7}" srcOrd="4" destOrd="0" presId="urn:microsoft.com/office/officeart/2005/8/layout/hList7"/>
    <dgm:cxn modelId="{78740B9B-6B53-4C8D-82EA-751DD261124C}" type="presParOf" srcId="{AD8D0C70-15E0-45CB-B870-A9A1C406A6D7}" destId="{AAFA8B96-1F33-4038-9B5E-5FED6BCC4591}" srcOrd="0" destOrd="0" presId="urn:microsoft.com/office/officeart/2005/8/layout/hList7"/>
    <dgm:cxn modelId="{BABB7618-DA5D-493D-80BD-CFD4138B7691}" type="presParOf" srcId="{AD8D0C70-15E0-45CB-B870-A9A1C406A6D7}" destId="{A2EFE4A3-0CB1-4ADC-9AF0-B3EE758D15D3}" srcOrd="1" destOrd="0" presId="urn:microsoft.com/office/officeart/2005/8/layout/hList7"/>
    <dgm:cxn modelId="{C880A587-F230-4746-A086-F8323FA126F2}" type="presParOf" srcId="{AD8D0C70-15E0-45CB-B870-A9A1C406A6D7}" destId="{05402AE3-C627-4268-BFDB-4BD1B7F35ACE}" srcOrd="2" destOrd="0" presId="urn:microsoft.com/office/officeart/2005/8/layout/hList7"/>
    <dgm:cxn modelId="{FABD57EE-8B88-4EB6-B612-AFF9B8B05B4D}" type="presParOf" srcId="{AD8D0C70-15E0-45CB-B870-A9A1C406A6D7}" destId="{59C2105A-4A77-4707-BA9E-BF686BC3547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19144EE-A6AB-4FAB-ADAD-8A2F767FE386}" type="doc">
      <dgm:prSet loTypeId="urn:microsoft.com/office/officeart/2008/layout/SquareAccent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734EF9-8993-4277-AA92-29D96796FB95}">
      <dgm:prSet phldrT="[Text]"/>
      <dgm:spPr/>
      <dgm:t>
        <a:bodyPr/>
        <a:lstStyle/>
        <a:p>
          <a:r>
            <a:rPr lang="en-US" dirty="0" smtClean="0"/>
            <a:t>One sample ID number</a:t>
          </a:r>
          <a:endParaRPr lang="en-US" dirty="0"/>
        </a:p>
      </dgm:t>
    </dgm:pt>
    <dgm:pt modelId="{6788B3BE-C243-4C7E-8B0E-FE27DB7F9B41}" type="parTrans" cxnId="{6F639D6B-4ABA-447C-B424-542B7B0D54D8}">
      <dgm:prSet/>
      <dgm:spPr/>
      <dgm:t>
        <a:bodyPr/>
        <a:lstStyle/>
        <a:p>
          <a:endParaRPr lang="en-US"/>
        </a:p>
      </dgm:t>
    </dgm:pt>
    <dgm:pt modelId="{497B2FA6-6122-4418-AB43-356C5AED89E2}" type="sibTrans" cxnId="{6F639D6B-4ABA-447C-B424-542B7B0D54D8}">
      <dgm:prSet/>
      <dgm:spPr/>
      <dgm:t>
        <a:bodyPr/>
        <a:lstStyle/>
        <a:p>
          <a:endParaRPr lang="en-US"/>
        </a:p>
      </dgm:t>
    </dgm:pt>
    <dgm:pt modelId="{82EAE5F0-1DCE-42C8-9ECF-58C29D6D3A26}">
      <dgm:prSet phldrT="[Text]"/>
      <dgm:spPr/>
      <dgm:t>
        <a:bodyPr/>
        <a:lstStyle/>
        <a:p>
          <a:r>
            <a:rPr lang="en-US" dirty="0" smtClean="0"/>
            <a:t>One set of collected blood culture bottles</a:t>
          </a:r>
          <a:endParaRPr lang="en-US" dirty="0"/>
        </a:p>
      </dgm:t>
    </dgm:pt>
    <dgm:pt modelId="{C4349AD7-088A-48D9-B810-7B03F9E63BAC}" type="parTrans" cxnId="{E6AF9E6C-0ED8-4639-B21A-DE7E1BF59DD7}">
      <dgm:prSet/>
      <dgm:spPr/>
      <dgm:t>
        <a:bodyPr/>
        <a:lstStyle/>
        <a:p>
          <a:endParaRPr lang="en-US"/>
        </a:p>
      </dgm:t>
    </dgm:pt>
    <dgm:pt modelId="{7D1BB278-FBAD-4C8D-BDD2-5A187CD9FF07}" type="sibTrans" cxnId="{E6AF9E6C-0ED8-4639-B21A-DE7E1BF59DD7}">
      <dgm:prSet/>
      <dgm:spPr/>
      <dgm:t>
        <a:bodyPr/>
        <a:lstStyle/>
        <a:p>
          <a:endParaRPr lang="en-US"/>
        </a:p>
      </dgm:t>
    </dgm:pt>
    <dgm:pt modelId="{3413B593-4042-4D5C-AB2E-C91D2A495301}">
      <dgm:prSet phldrT="[Text]"/>
      <dgm:spPr/>
      <dgm:t>
        <a:bodyPr/>
        <a:lstStyle/>
        <a:p>
          <a:r>
            <a:rPr lang="en-US" dirty="0" smtClean="0"/>
            <a:t>One draw site (left/right arm; arterial/venous)</a:t>
          </a:r>
          <a:endParaRPr lang="en-US" dirty="0"/>
        </a:p>
      </dgm:t>
    </dgm:pt>
    <dgm:pt modelId="{FA89E387-CD91-4A5F-863A-C889834603CD}" type="parTrans" cxnId="{448E62B3-A820-45DE-9D0B-30C6E7AB151E}">
      <dgm:prSet/>
      <dgm:spPr/>
      <dgm:t>
        <a:bodyPr/>
        <a:lstStyle/>
        <a:p>
          <a:endParaRPr lang="en-US"/>
        </a:p>
      </dgm:t>
    </dgm:pt>
    <dgm:pt modelId="{596B8534-86C3-4521-8A80-DA175F35DF11}" type="sibTrans" cxnId="{448E62B3-A820-45DE-9D0B-30C6E7AB151E}">
      <dgm:prSet/>
      <dgm:spPr/>
      <dgm:t>
        <a:bodyPr/>
        <a:lstStyle/>
        <a:p>
          <a:endParaRPr lang="en-US"/>
        </a:p>
      </dgm:t>
    </dgm:pt>
    <dgm:pt modelId="{7D39FA38-5F16-4EA5-BA0A-270A827DBCCA}">
      <dgm:prSet phldrT="[Text]"/>
      <dgm:spPr/>
      <dgm:t>
        <a:bodyPr/>
        <a:lstStyle/>
        <a:p>
          <a:r>
            <a:rPr lang="en-US" dirty="0" smtClean="0"/>
            <a:t>One collection time.</a:t>
          </a:r>
          <a:endParaRPr lang="en-US" dirty="0"/>
        </a:p>
      </dgm:t>
    </dgm:pt>
    <dgm:pt modelId="{7C57F9C0-D857-47FF-8E2C-D00D5B7A45E4}" type="parTrans" cxnId="{654DB23E-0074-47C2-9685-55E78CA4A41F}">
      <dgm:prSet/>
      <dgm:spPr/>
      <dgm:t>
        <a:bodyPr/>
        <a:lstStyle/>
        <a:p>
          <a:endParaRPr lang="en-US"/>
        </a:p>
      </dgm:t>
    </dgm:pt>
    <dgm:pt modelId="{5AC510E6-2E9F-45AB-BDDE-134D9758F8D4}" type="sibTrans" cxnId="{654DB23E-0074-47C2-9685-55E78CA4A41F}">
      <dgm:prSet/>
      <dgm:spPr/>
      <dgm:t>
        <a:bodyPr/>
        <a:lstStyle/>
        <a:p>
          <a:endParaRPr lang="en-US"/>
        </a:p>
      </dgm:t>
    </dgm:pt>
    <dgm:pt modelId="{ECA2BFD2-1401-4A7B-B391-2A95DEBC1F42}">
      <dgm:prSet phldrT="[Text]"/>
      <dgm:spPr/>
      <dgm:t>
        <a:bodyPr/>
        <a:lstStyle/>
        <a:p>
          <a:endParaRPr lang="en-US" dirty="0"/>
        </a:p>
      </dgm:t>
    </dgm:pt>
    <dgm:pt modelId="{5237319E-D7A5-4E8D-B2C0-7E34955375BC}" type="parTrans" cxnId="{19FD1C30-5CDC-4D70-AFEB-2DB0EA19C6F4}">
      <dgm:prSet/>
      <dgm:spPr/>
      <dgm:t>
        <a:bodyPr/>
        <a:lstStyle/>
        <a:p>
          <a:endParaRPr lang="en-US"/>
        </a:p>
      </dgm:t>
    </dgm:pt>
    <dgm:pt modelId="{4DE13E79-A7AC-4D95-AE59-BB6680123C18}" type="sibTrans" cxnId="{19FD1C30-5CDC-4D70-AFEB-2DB0EA19C6F4}">
      <dgm:prSet/>
      <dgm:spPr/>
      <dgm:t>
        <a:bodyPr/>
        <a:lstStyle/>
        <a:p>
          <a:endParaRPr lang="en-US"/>
        </a:p>
      </dgm:t>
    </dgm:pt>
    <dgm:pt modelId="{F23700C2-1FC3-44DF-BD57-CE73C2CE7E1C}" type="pres">
      <dgm:prSet presAssocID="{519144EE-A6AB-4FAB-ADAD-8A2F767FE386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79BBB5F1-6D21-4A84-B31F-C0E417A0FE3B}" type="pres">
      <dgm:prSet presAssocID="{ECA2BFD2-1401-4A7B-B391-2A95DEBC1F42}" presName="root" presStyleCnt="0">
        <dgm:presLayoutVars>
          <dgm:chMax/>
          <dgm:chPref/>
        </dgm:presLayoutVars>
      </dgm:prSet>
      <dgm:spPr/>
    </dgm:pt>
    <dgm:pt modelId="{76FD09B0-C816-4CEF-BFFF-E509226EC0C2}" type="pres">
      <dgm:prSet presAssocID="{ECA2BFD2-1401-4A7B-B391-2A95DEBC1F42}" presName="rootComposite" presStyleCnt="0">
        <dgm:presLayoutVars/>
      </dgm:prSet>
      <dgm:spPr/>
    </dgm:pt>
    <dgm:pt modelId="{889E6A24-01FC-4FC1-BDE6-6C1874AD64CB}" type="pres">
      <dgm:prSet presAssocID="{ECA2BFD2-1401-4A7B-B391-2A95DEBC1F42}" presName="ParentAccent" presStyleLbl="alignNode1" presStyleIdx="0" presStyleCnt="1" custScaleX="77224" custScaleY="184973" custLinFactNeighborX="-10838" custLinFactNeighborY="-5816"/>
      <dgm:spPr>
        <a:solidFill>
          <a:schemeClr val="tx1">
            <a:lumMod val="10000"/>
          </a:schemeClr>
        </a:solidFill>
        <a:ln>
          <a:noFill/>
        </a:ln>
      </dgm:spPr>
      <dgm:t>
        <a:bodyPr/>
        <a:lstStyle/>
        <a:p>
          <a:endParaRPr lang="en-US"/>
        </a:p>
      </dgm:t>
    </dgm:pt>
    <dgm:pt modelId="{215A84C7-6269-4C0D-9F24-5E348C07D35C}" type="pres">
      <dgm:prSet presAssocID="{ECA2BFD2-1401-4A7B-B391-2A95DEBC1F42}" presName="ParentSmallAccent" presStyleLbl="fgAcc1" presStyleIdx="0" presStyleCnt="1" custLinFactNeighborX="-8588" custLinFactNeighborY="-39317"/>
      <dgm:spPr>
        <a:solidFill>
          <a:schemeClr val="tx1">
            <a:lumMod val="10000"/>
            <a:alpha val="90000"/>
          </a:schemeClr>
        </a:solidFill>
        <a:ln>
          <a:noFill/>
        </a:ln>
      </dgm:spPr>
      <dgm:t>
        <a:bodyPr/>
        <a:lstStyle/>
        <a:p>
          <a:endParaRPr lang="en-US"/>
        </a:p>
      </dgm:t>
    </dgm:pt>
    <dgm:pt modelId="{04886B32-F53F-4726-A57A-96462C1D46E8}" type="pres">
      <dgm:prSet presAssocID="{ECA2BFD2-1401-4A7B-B391-2A95DEBC1F42}" presName="Parent" presStyleLbl="revTx" presStyleIdx="0" presStyleCnt="5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457E40-3627-4C7A-9E57-27495EF68F9E}" type="pres">
      <dgm:prSet presAssocID="{ECA2BFD2-1401-4A7B-B391-2A95DEBC1F42}" presName="childShape" presStyleCnt="0">
        <dgm:presLayoutVars>
          <dgm:chMax val="0"/>
          <dgm:chPref val="0"/>
        </dgm:presLayoutVars>
      </dgm:prSet>
      <dgm:spPr/>
    </dgm:pt>
    <dgm:pt modelId="{2EF8883E-B504-49F4-A121-3BF9E7021C7C}" type="pres">
      <dgm:prSet presAssocID="{E9734EF9-8993-4277-AA92-29D96796FB95}" presName="childComposite" presStyleCnt="0">
        <dgm:presLayoutVars>
          <dgm:chMax val="0"/>
          <dgm:chPref val="0"/>
        </dgm:presLayoutVars>
      </dgm:prSet>
      <dgm:spPr/>
    </dgm:pt>
    <dgm:pt modelId="{A991BB67-DC10-4DFC-BD93-0BE4CEF122AD}" type="pres">
      <dgm:prSet presAssocID="{E9734EF9-8993-4277-AA92-29D96796FB95}" presName="ChildAccent" presStyleLbl="solidFgAcc1" presStyleIdx="0" presStyleCnt="4"/>
      <dgm:spPr/>
    </dgm:pt>
    <dgm:pt modelId="{30BA3F74-24CB-4C9A-806F-DF1A0C1C9DE7}" type="pres">
      <dgm:prSet presAssocID="{E9734EF9-8993-4277-AA92-29D96796FB95}" presName="Child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C2A2D1-7233-4548-BC9A-8299482C2ECD}" type="pres">
      <dgm:prSet presAssocID="{82EAE5F0-1DCE-42C8-9ECF-58C29D6D3A26}" presName="childComposite" presStyleCnt="0">
        <dgm:presLayoutVars>
          <dgm:chMax val="0"/>
          <dgm:chPref val="0"/>
        </dgm:presLayoutVars>
      </dgm:prSet>
      <dgm:spPr/>
    </dgm:pt>
    <dgm:pt modelId="{0D24C3C3-D574-49E1-A0BD-4C8732D24D25}" type="pres">
      <dgm:prSet presAssocID="{82EAE5F0-1DCE-42C8-9ECF-58C29D6D3A26}" presName="ChildAccent" presStyleLbl="solidFgAcc1" presStyleIdx="1" presStyleCnt="4" custLinFactX="-16425" custLinFactNeighborX="-100000"/>
      <dgm:spPr/>
    </dgm:pt>
    <dgm:pt modelId="{BD2AA2E8-CB58-4584-A776-4D9B90095319}" type="pres">
      <dgm:prSet presAssocID="{82EAE5F0-1DCE-42C8-9ECF-58C29D6D3A26}" presName="Child" presStyleLbl="revTx" presStyleIdx="2" presStyleCnt="5" custScaleX="81624" custLinFactNeighborX="-180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E7DD90-CCC0-4615-A878-536BDCA16625}" type="pres">
      <dgm:prSet presAssocID="{3413B593-4042-4D5C-AB2E-C91D2A495301}" presName="childComposite" presStyleCnt="0">
        <dgm:presLayoutVars>
          <dgm:chMax val="0"/>
          <dgm:chPref val="0"/>
        </dgm:presLayoutVars>
      </dgm:prSet>
      <dgm:spPr/>
    </dgm:pt>
    <dgm:pt modelId="{768CA953-D2C2-4245-B787-3715522330B3}" type="pres">
      <dgm:prSet presAssocID="{3413B593-4042-4D5C-AB2E-C91D2A495301}" presName="ChildAccent" presStyleLbl="solidFgAcc1" presStyleIdx="2" presStyleCnt="4"/>
      <dgm:spPr/>
    </dgm:pt>
    <dgm:pt modelId="{61F75E66-8A4D-4788-B408-9CBADF689517}" type="pres">
      <dgm:prSet presAssocID="{3413B593-4042-4D5C-AB2E-C91D2A495301}" presName="Child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7536CA-E77E-4B39-9591-483AD6C52C66}" type="pres">
      <dgm:prSet presAssocID="{7D39FA38-5F16-4EA5-BA0A-270A827DBCCA}" presName="childComposite" presStyleCnt="0">
        <dgm:presLayoutVars>
          <dgm:chMax val="0"/>
          <dgm:chPref val="0"/>
        </dgm:presLayoutVars>
      </dgm:prSet>
      <dgm:spPr/>
    </dgm:pt>
    <dgm:pt modelId="{997345A1-2389-4542-9DC6-6520E66D63CA}" type="pres">
      <dgm:prSet presAssocID="{7D39FA38-5F16-4EA5-BA0A-270A827DBCCA}" presName="ChildAccent" presStyleLbl="solidFgAcc1" presStyleIdx="3" presStyleCnt="4"/>
      <dgm:spPr/>
    </dgm:pt>
    <dgm:pt modelId="{82C7A9F7-04C4-47D5-874F-3560788BB10C}" type="pres">
      <dgm:prSet presAssocID="{7D39FA38-5F16-4EA5-BA0A-270A827DBCCA}" presName="Child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2A217B9-78C0-49EE-9DB4-7990089ECDCF}" type="presOf" srcId="{3413B593-4042-4D5C-AB2E-C91D2A495301}" destId="{61F75E66-8A4D-4788-B408-9CBADF689517}" srcOrd="0" destOrd="0" presId="urn:microsoft.com/office/officeart/2008/layout/SquareAccentList"/>
    <dgm:cxn modelId="{448E62B3-A820-45DE-9D0B-30C6E7AB151E}" srcId="{ECA2BFD2-1401-4A7B-B391-2A95DEBC1F42}" destId="{3413B593-4042-4D5C-AB2E-C91D2A495301}" srcOrd="2" destOrd="0" parTransId="{FA89E387-CD91-4A5F-863A-C889834603CD}" sibTransId="{596B8534-86C3-4521-8A80-DA175F35DF11}"/>
    <dgm:cxn modelId="{E1EE67D8-30DC-43BF-8E86-92B1B36ED241}" type="presOf" srcId="{519144EE-A6AB-4FAB-ADAD-8A2F767FE386}" destId="{F23700C2-1FC3-44DF-BD57-CE73C2CE7E1C}" srcOrd="0" destOrd="0" presId="urn:microsoft.com/office/officeart/2008/layout/SquareAccentList"/>
    <dgm:cxn modelId="{654DB23E-0074-47C2-9685-55E78CA4A41F}" srcId="{ECA2BFD2-1401-4A7B-B391-2A95DEBC1F42}" destId="{7D39FA38-5F16-4EA5-BA0A-270A827DBCCA}" srcOrd="3" destOrd="0" parTransId="{7C57F9C0-D857-47FF-8E2C-D00D5B7A45E4}" sibTransId="{5AC510E6-2E9F-45AB-BDDE-134D9758F8D4}"/>
    <dgm:cxn modelId="{02924B25-1128-4DDD-BCC0-F8BFF5669BF6}" type="presOf" srcId="{7D39FA38-5F16-4EA5-BA0A-270A827DBCCA}" destId="{82C7A9F7-04C4-47D5-874F-3560788BB10C}" srcOrd="0" destOrd="0" presId="urn:microsoft.com/office/officeart/2008/layout/SquareAccentList"/>
    <dgm:cxn modelId="{452FC810-2170-4B36-B28F-A48E1C60AF62}" type="presOf" srcId="{E9734EF9-8993-4277-AA92-29D96796FB95}" destId="{30BA3F74-24CB-4C9A-806F-DF1A0C1C9DE7}" srcOrd="0" destOrd="0" presId="urn:microsoft.com/office/officeart/2008/layout/SquareAccentList"/>
    <dgm:cxn modelId="{E6AF9E6C-0ED8-4639-B21A-DE7E1BF59DD7}" srcId="{ECA2BFD2-1401-4A7B-B391-2A95DEBC1F42}" destId="{82EAE5F0-1DCE-42C8-9ECF-58C29D6D3A26}" srcOrd="1" destOrd="0" parTransId="{C4349AD7-088A-48D9-B810-7B03F9E63BAC}" sibTransId="{7D1BB278-FBAD-4C8D-BDD2-5A187CD9FF07}"/>
    <dgm:cxn modelId="{19FD1C30-5CDC-4D70-AFEB-2DB0EA19C6F4}" srcId="{519144EE-A6AB-4FAB-ADAD-8A2F767FE386}" destId="{ECA2BFD2-1401-4A7B-B391-2A95DEBC1F42}" srcOrd="0" destOrd="0" parTransId="{5237319E-D7A5-4E8D-B2C0-7E34955375BC}" sibTransId="{4DE13E79-A7AC-4D95-AE59-BB6680123C18}"/>
    <dgm:cxn modelId="{6F639D6B-4ABA-447C-B424-542B7B0D54D8}" srcId="{ECA2BFD2-1401-4A7B-B391-2A95DEBC1F42}" destId="{E9734EF9-8993-4277-AA92-29D96796FB95}" srcOrd="0" destOrd="0" parTransId="{6788B3BE-C243-4C7E-8B0E-FE27DB7F9B41}" sibTransId="{497B2FA6-6122-4418-AB43-356C5AED89E2}"/>
    <dgm:cxn modelId="{623B67EA-BEEA-4B4E-B195-308B0113FC18}" type="presOf" srcId="{82EAE5F0-1DCE-42C8-9ECF-58C29D6D3A26}" destId="{BD2AA2E8-CB58-4584-A776-4D9B90095319}" srcOrd="0" destOrd="0" presId="urn:microsoft.com/office/officeart/2008/layout/SquareAccentList"/>
    <dgm:cxn modelId="{731C67ED-5F00-4F47-9EEE-29A91F5D937D}" type="presOf" srcId="{ECA2BFD2-1401-4A7B-B391-2A95DEBC1F42}" destId="{04886B32-F53F-4726-A57A-96462C1D46E8}" srcOrd="0" destOrd="0" presId="urn:microsoft.com/office/officeart/2008/layout/SquareAccentList"/>
    <dgm:cxn modelId="{D2B92EA1-5842-4E1B-B3EF-A6046C224B8A}" type="presParOf" srcId="{F23700C2-1FC3-44DF-BD57-CE73C2CE7E1C}" destId="{79BBB5F1-6D21-4A84-B31F-C0E417A0FE3B}" srcOrd="0" destOrd="0" presId="urn:microsoft.com/office/officeart/2008/layout/SquareAccentList"/>
    <dgm:cxn modelId="{65C108A8-BC2F-4CC0-B7EF-C1501E845CA2}" type="presParOf" srcId="{79BBB5F1-6D21-4A84-B31F-C0E417A0FE3B}" destId="{76FD09B0-C816-4CEF-BFFF-E509226EC0C2}" srcOrd="0" destOrd="0" presId="urn:microsoft.com/office/officeart/2008/layout/SquareAccentList"/>
    <dgm:cxn modelId="{CA4264BC-0081-4623-9857-381E6545EB22}" type="presParOf" srcId="{76FD09B0-C816-4CEF-BFFF-E509226EC0C2}" destId="{889E6A24-01FC-4FC1-BDE6-6C1874AD64CB}" srcOrd="0" destOrd="0" presId="urn:microsoft.com/office/officeart/2008/layout/SquareAccentList"/>
    <dgm:cxn modelId="{BCEF612B-9E73-43A6-84DE-3B4D5FB991D0}" type="presParOf" srcId="{76FD09B0-C816-4CEF-BFFF-E509226EC0C2}" destId="{215A84C7-6269-4C0D-9F24-5E348C07D35C}" srcOrd="1" destOrd="0" presId="urn:microsoft.com/office/officeart/2008/layout/SquareAccentList"/>
    <dgm:cxn modelId="{A904B08A-87F5-4748-A1D3-3134110F2129}" type="presParOf" srcId="{76FD09B0-C816-4CEF-BFFF-E509226EC0C2}" destId="{04886B32-F53F-4726-A57A-96462C1D46E8}" srcOrd="2" destOrd="0" presId="urn:microsoft.com/office/officeart/2008/layout/SquareAccentList"/>
    <dgm:cxn modelId="{B9F44D39-3A12-4E06-9C38-CAEEFB3BA4C9}" type="presParOf" srcId="{79BBB5F1-6D21-4A84-B31F-C0E417A0FE3B}" destId="{31457E40-3627-4C7A-9E57-27495EF68F9E}" srcOrd="1" destOrd="0" presId="urn:microsoft.com/office/officeart/2008/layout/SquareAccentList"/>
    <dgm:cxn modelId="{8EA58C64-ED3C-46A2-93E8-64B7CF9F6551}" type="presParOf" srcId="{31457E40-3627-4C7A-9E57-27495EF68F9E}" destId="{2EF8883E-B504-49F4-A121-3BF9E7021C7C}" srcOrd="0" destOrd="0" presId="urn:microsoft.com/office/officeart/2008/layout/SquareAccentList"/>
    <dgm:cxn modelId="{9FA034AF-ADF3-471D-8D07-B41A6B4AF4FA}" type="presParOf" srcId="{2EF8883E-B504-49F4-A121-3BF9E7021C7C}" destId="{A991BB67-DC10-4DFC-BD93-0BE4CEF122AD}" srcOrd="0" destOrd="0" presId="urn:microsoft.com/office/officeart/2008/layout/SquareAccentList"/>
    <dgm:cxn modelId="{11CEF96F-C556-4379-B35A-C1CBC284B5BA}" type="presParOf" srcId="{2EF8883E-B504-49F4-A121-3BF9E7021C7C}" destId="{30BA3F74-24CB-4C9A-806F-DF1A0C1C9DE7}" srcOrd="1" destOrd="0" presId="urn:microsoft.com/office/officeart/2008/layout/SquareAccentList"/>
    <dgm:cxn modelId="{92D00EF9-25F5-4A9C-AF4D-110B85EB80B8}" type="presParOf" srcId="{31457E40-3627-4C7A-9E57-27495EF68F9E}" destId="{50C2A2D1-7233-4548-BC9A-8299482C2ECD}" srcOrd="1" destOrd="0" presId="urn:microsoft.com/office/officeart/2008/layout/SquareAccentList"/>
    <dgm:cxn modelId="{78E3408E-DA44-441F-AB85-EE96F6F4CC1F}" type="presParOf" srcId="{50C2A2D1-7233-4548-BC9A-8299482C2ECD}" destId="{0D24C3C3-D574-49E1-A0BD-4C8732D24D25}" srcOrd="0" destOrd="0" presId="urn:microsoft.com/office/officeart/2008/layout/SquareAccentList"/>
    <dgm:cxn modelId="{149C6B34-3521-46E1-BC74-F4CF73022DB9}" type="presParOf" srcId="{50C2A2D1-7233-4548-BC9A-8299482C2ECD}" destId="{BD2AA2E8-CB58-4584-A776-4D9B90095319}" srcOrd="1" destOrd="0" presId="urn:microsoft.com/office/officeart/2008/layout/SquareAccentList"/>
    <dgm:cxn modelId="{E852D1CB-F004-4870-9C42-FEBC624905EF}" type="presParOf" srcId="{31457E40-3627-4C7A-9E57-27495EF68F9E}" destId="{95E7DD90-CCC0-4615-A878-536BDCA16625}" srcOrd="2" destOrd="0" presId="urn:microsoft.com/office/officeart/2008/layout/SquareAccentList"/>
    <dgm:cxn modelId="{57D2B2A9-A639-46A5-A079-C78329BAD5AA}" type="presParOf" srcId="{95E7DD90-CCC0-4615-A878-536BDCA16625}" destId="{768CA953-D2C2-4245-B787-3715522330B3}" srcOrd="0" destOrd="0" presId="urn:microsoft.com/office/officeart/2008/layout/SquareAccentList"/>
    <dgm:cxn modelId="{EB3869D9-A5BC-4BE0-95C2-24A9550E30A9}" type="presParOf" srcId="{95E7DD90-CCC0-4615-A878-536BDCA16625}" destId="{61F75E66-8A4D-4788-B408-9CBADF689517}" srcOrd="1" destOrd="0" presId="urn:microsoft.com/office/officeart/2008/layout/SquareAccentList"/>
    <dgm:cxn modelId="{C4DC770B-0DB7-43A2-97E8-38F277640E2E}" type="presParOf" srcId="{31457E40-3627-4C7A-9E57-27495EF68F9E}" destId="{1D7536CA-E77E-4B39-9591-483AD6C52C66}" srcOrd="3" destOrd="0" presId="urn:microsoft.com/office/officeart/2008/layout/SquareAccentList"/>
    <dgm:cxn modelId="{CE7E0F5C-EF65-47E0-B559-D21331CC490B}" type="presParOf" srcId="{1D7536CA-E77E-4B39-9591-483AD6C52C66}" destId="{997345A1-2389-4542-9DC6-6520E66D63CA}" srcOrd="0" destOrd="0" presId="urn:microsoft.com/office/officeart/2008/layout/SquareAccentList"/>
    <dgm:cxn modelId="{9AEDA517-27FC-47F6-ADFD-EFD0A47973A1}" type="presParOf" srcId="{1D7536CA-E77E-4B39-9591-483AD6C52C66}" destId="{82C7A9F7-04C4-47D5-874F-3560788BB10C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364C8E2-6AB0-48A2-A129-D1FD686834EB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8A889D-0217-4617-A408-E10BB9A43C37}">
      <dgm:prSet phldrT="[Text]" custT="1"/>
      <dgm:spPr/>
      <dgm:t>
        <a:bodyPr/>
        <a:lstStyle/>
        <a:p>
          <a:r>
            <a:rPr lang="en-US" sz="2000" b="1" dirty="0" smtClean="0">
              <a:latin typeface="Cordia New" pitchFamily="34" charset="-34"/>
              <a:cs typeface="Cordia New" pitchFamily="34" charset="-34"/>
            </a:rPr>
            <a:t>Coagulation Analyzer</a:t>
          </a:r>
          <a:endParaRPr lang="en-US" sz="2000" b="1" dirty="0">
            <a:latin typeface="Cordia New" pitchFamily="34" charset="-34"/>
            <a:cs typeface="Cordia New" pitchFamily="34" charset="-34"/>
          </a:endParaRPr>
        </a:p>
      </dgm:t>
    </dgm:pt>
    <dgm:pt modelId="{88D11E0D-37DE-4469-B20E-39110850803C}" type="parTrans" cxnId="{65C54766-D3CC-4C7D-96F1-E1D167E48AC6}">
      <dgm:prSet/>
      <dgm:spPr/>
      <dgm:t>
        <a:bodyPr/>
        <a:lstStyle/>
        <a:p>
          <a:endParaRPr lang="en-US"/>
        </a:p>
      </dgm:t>
    </dgm:pt>
    <dgm:pt modelId="{0455DA02-CFF0-4D4B-ABF5-AD2A71AF5901}" type="sibTrans" cxnId="{65C54766-D3CC-4C7D-96F1-E1D167E48AC6}">
      <dgm:prSet/>
      <dgm:spPr/>
      <dgm:t>
        <a:bodyPr/>
        <a:lstStyle/>
        <a:p>
          <a:endParaRPr lang="en-US"/>
        </a:p>
      </dgm:t>
    </dgm:pt>
    <dgm:pt modelId="{1E0AF17B-2F32-451E-9312-E122701D52CF}">
      <dgm:prSet phldrT="[Text]" custT="1"/>
      <dgm:spPr/>
      <dgm:t>
        <a:bodyPr/>
        <a:lstStyle/>
        <a:p>
          <a:r>
            <a: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rPr>
            <a:t>Tech notification of any test result  that doesn’t match the patients previous history. </a:t>
          </a:r>
        </a:p>
        <a:p>
          <a:endParaRPr lang="en-US" sz="16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dia New" pitchFamily="34" charset="-34"/>
            <a:cs typeface="Cordia New" pitchFamily="34" charset="-34"/>
          </a:endParaRPr>
        </a:p>
        <a:p>
          <a:r>
            <a: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rPr>
            <a:t>Requires further investigation to ensure specimen integrity and correct patient identification. </a:t>
          </a:r>
          <a:endParaRPr lang="en-U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dia New" pitchFamily="34" charset="-34"/>
            <a:cs typeface="Cordia New" pitchFamily="34" charset="-34"/>
          </a:endParaRPr>
        </a:p>
      </dgm:t>
    </dgm:pt>
    <dgm:pt modelId="{0596A696-F790-40AA-8372-5ED602293096}" type="parTrans" cxnId="{352D501C-DAE9-4F01-AC6F-8788C683C671}">
      <dgm:prSet/>
      <dgm:spPr/>
      <dgm:t>
        <a:bodyPr/>
        <a:lstStyle/>
        <a:p>
          <a:endParaRPr lang="en-US"/>
        </a:p>
      </dgm:t>
    </dgm:pt>
    <dgm:pt modelId="{094DBDBA-D7CE-4FB1-950A-0AAA1197A370}" type="sibTrans" cxnId="{352D501C-DAE9-4F01-AC6F-8788C683C671}">
      <dgm:prSet/>
      <dgm:spPr/>
      <dgm:t>
        <a:bodyPr/>
        <a:lstStyle/>
        <a:p>
          <a:endParaRPr lang="en-US"/>
        </a:p>
      </dgm:t>
    </dgm:pt>
    <dgm:pt modelId="{3036FACA-BC4A-4478-A045-7F3A961E7DAE}" type="pres">
      <dgm:prSet presAssocID="{6364C8E2-6AB0-48A2-A129-D1FD686834EB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0049A7B-2423-4A08-AF4D-87E821CCA620}" type="pres">
      <dgm:prSet presAssocID="{A68A889D-0217-4617-A408-E10BB9A43C37}" presName="composite" presStyleCnt="0"/>
      <dgm:spPr/>
    </dgm:pt>
    <dgm:pt modelId="{3812A279-C937-4A25-B36F-5373742B58D3}" type="pres">
      <dgm:prSet presAssocID="{A68A889D-0217-4617-A408-E10BB9A43C37}" presName="ParentAccentShape" presStyleLbl="trBgShp" presStyleIdx="0" presStyleCnt="2"/>
      <dgm:spPr>
        <a:solidFill>
          <a:srgbClr val="E2F1BD">
            <a:alpha val="40000"/>
          </a:srgbClr>
        </a:solidFill>
      </dgm:spPr>
      <dgm:t>
        <a:bodyPr/>
        <a:lstStyle/>
        <a:p>
          <a:endParaRPr lang="en-US"/>
        </a:p>
      </dgm:t>
    </dgm:pt>
    <dgm:pt modelId="{C34E66FE-48FE-46FE-938E-97132DE4A5B1}" type="pres">
      <dgm:prSet presAssocID="{A68A889D-0217-4617-A408-E10BB9A43C37}" presName="ParentText" presStyleLbl="revTx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F6E238-F134-45CE-8AAC-A4D4E62BCD19}" type="pres">
      <dgm:prSet presAssocID="{A68A889D-0217-4617-A408-E10BB9A43C37}" presName="ChildText" presStyleLbl="revTx" presStyleIdx="1" presStyleCnt="2" custLinFactNeighborY="-208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4C2695CA-DDD5-4E54-81A5-BCDF48BF595E}" type="pres">
      <dgm:prSet presAssocID="{A68A889D-0217-4617-A408-E10BB9A43C37}" presName="ChildAccentShape" presStyleLbl="trBgShp" presStyleIdx="1" presStyleCnt="2"/>
      <dgm:spPr/>
    </dgm:pt>
    <dgm:pt modelId="{22FDBD34-4A75-4104-B214-C11A26815955}" type="pres">
      <dgm:prSet presAssocID="{A68A889D-0217-4617-A408-E10BB9A43C37}" presName="Image" presStyleLbl="align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2000" b="-42000"/>
          </a:stretch>
        </a:blipFill>
      </dgm:spPr>
    </dgm:pt>
  </dgm:ptLst>
  <dgm:cxnLst>
    <dgm:cxn modelId="{83E24429-5541-4AE8-B403-445EBA8A1644}" type="presOf" srcId="{A68A889D-0217-4617-A408-E10BB9A43C37}" destId="{C34E66FE-48FE-46FE-938E-97132DE4A5B1}" srcOrd="0" destOrd="0" presId="urn:microsoft.com/office/officeart/2009/3/layout/SnapshotPictureList"/>
    <dgm:cxn modelId="{C7DF7EA0-9D41-4529-9F06-972812DBE826}" type="presOf" srcId="{6364C8E2-6AB0-48A2-A129-D1FD686834EB}" destId="{3036FACA-BC4A-4478-A045-7F3A961E7DAE}" srcOrd="0" destOrd="0" presId="urn:microsoft.com/office/officeart/2009/3/layout/SnapshotPictureList"/>
    <dgm:cxn modelId="{352D501C-DAE9-4F01-AC6F-8788C683C671}" srcId="{A68A889D-0217-4617-A408-E10BB9A43C37}" destId="{1E0AF17B-2F32-451E-9312-E122701D52CF}" srcOrd="0" destOrd="0" parTransId="{0596A696-F790-40AA-8372-5ED602293096}" sibTransId="{094DBDBA-D7CE-4FB1-950A-0AAA1197A370}"/>
    <dgm:cxn modelId="{65C54766-D3CC-4C7D-96F1-E1D167E48AC6}" srcId="{6364C8E2-6AB0-48A2-A129-D1FD686834EB}" destId="{A68A889D-0217-4617-A408-E10BB9A43C37}" srcOrd="0" destOrd="0" parTransId="{88D11E0D-37DE-4469-B20E-39110850803C}" sibTransId="{0455DA02-CFF0-4D4B-ABF5-AD2A71AF5901}"/>
    <dgm:cxn modelId="{F1C2EC40-589B-4436-AD35-C909559F6BA6}" type="presOf" srcId="{1E0AF17B-2F32-451E-9312-E122701D52CF}" destId="{D8F6E238-F134-45CE-8AAC-A4D4E62BCD19}" srcOrd="0" destOrd="0" presId="urn:microsoft.com/office/officeart/2009/3/layout/SnapshotPictureList"/>
    <dgm:cxn modelId="{B901CA78-6670-4716-A887-483C3130E772}" type="presParOf" srcId="{3036FACA-BC4A-4478-A045-7F3A961E7DAE}" destId="{00049A7B-2423-4A08-AF4D-87E821CCA620}" srcOrd="0" destOrd="0" presId="urn:microsoft.com/office/officeart/2009/3/layout/SnapshotPictureList"/>
    <dgm:cxn modelId="{D4C7366D-9001-4864-A747-2C10FA1B73DA}" type="presParOf" srcId="{00049A7B-2423-4A08-AF4D-87E821CCA620}" destId="{3812A279-C937-4A25-B36F-5373742B58D3}" srcOrd="0" destOrd="0" presId="urn:microsoft.com/office/officeart/2009/3/layout/SnapshotPictureList"/>
    <dgm:cxn modelId="{A49A2F47-3765-4810-BC67-9F4DC306F5B2}" type="presParOf" srcId="{00049A7B-2423-4A08-AF4D-87E821CCA620}" destId="{C34E66FE-48FE-46FE-938E-97132DE4A5B1}" srcOrd="1" destOrd="0" presId="urn:microsoft.com/office/officeart/2009/3/layout/SnapshotPictureList"/>
    <dgm:cxn modelId="{C67C0D5A-3C9A-478E-B0CC-7D39F3227445}" type="presParOf" srcId="{00049A7B-2423-4A08-AF4D-87E821CCA620}" destId="{D8F6E238-F134-45CE-8AAC-A4D4E62BCD19}" srcOrd="2" destOrd="0" presId="urn:microsoft.com/office/officeart/2009/3/layout/SnapshotPictureList"/>
    <dgm:cxn modelId="{68C99A01-EB5A-431F-9702-B392CCEDC8B2}" type="presParOf" srcId="{00049A7B-2423-4A08-AF4D-87E821CCA620}" destId="{4C2695CA-DDD5-4E54-81A5-BCDF48BF595E}" srcOrd="3" destOrd="0" presId="urn:microsoft.com/office/officeart/2009/3/layout/SnapshotPictureList"/>
    <dgm:cxn modelId="{D4EED9B1-C1E3-482C-B542-9B1FE2C5F090}" type="presParOf" srcId="{00049A7B-2423-4A08-AF4D-87E821CCA620}" destId="{22FDBD34-4A75-4104-B214-C11A26815955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D845F78-DD97-42D9-8015-78FBB80FC480}" type="doc">
      <dgm:prSet loTypeId="urn:microsoft.com/office/officeart/2005/8/layout/vList3" loCatId="list" qsTypeId="urn:microsoft.com/office/officeart/2005/8/quickstyle/3d1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77FBCF55-399F-42C3-943C-9AEF8E1DE88B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solidFill>
                <a:schemeClr val="bg1">
                  <a:lumMod val="10000"/>
                </a:schemeClr>
              </a:solidFill>
            </a:rPr>
            <a:t>URR                                   </a:t>
          </a:r>
          <a:r>
            <a:rPr lang="en-US" i="1" dirty="0" smtClean="0">
              <a:solidFill>
                <a:srgbClr val="C00000"/>
              </a:solidFill>
            </a:rPr>
            <a:t>Not Exact</a:t>
          </a:r>
          <a:endParaRPr lang="en-US" i="1" dirty="0">
            <a:solidFill>
              <a:srgbClr val="C00000"/>
            </a:solidFill>
          </a:endParaRPr>
        </a:p>
      </dgm:t>
    </dgm:pt>
    <dgm:pt modelId="{FCAC99C0-79A4-4DBA-9FD9-5871F235EB82}" type="parTrans" cxnId="{92882FF0-3CA8-4E9D-B63B-765CCCCECA89}">
      <dgm:prSet/>
      <dgm:spPr/>
      <dgm:t>
        <a:bodyPr/>
        <a:lstStyle/>
        <a:p>
          <a:endParaRPr lang="en-US"/>
        </a:p>
      </dgm:t>
    </dgm:pt>
    <dgm:pt modelId="{5564B398-E5D2-4199-AC55-992BF8E366BC}" type="sibTrans" cxnId="{92882FF0-3CA8-4E9D-B63B-765CCCCECA89}">
      <dgm:prSet/>
      <dgm:spPr/>
      <dgm:t>
        <a:bodyPr/>
        <a:lstStyle/>
        <a:p>
          <a:endParaRPr lang="en-US"/>
        </a:p>
      </dgm:t>
    </dgm:pt>
    <dgm:pt modelId="{FA01DF24-B696-484B-A40C-CDDDE300564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solidFill>
                <a:schemeClr val="bg1">
                  <a:lumMod val="10000"/>
                </a:schemeClr>
              </a:solidFill>
            </a:rPr>
            <a:t>Pre BUN/Post BUN</a:t>
          </a:r>
          <a:endParaRPr lang="en-US" dirty="0">
            <a:solidFill>
              <a:schemeClr val="bg1">
                <a:lumMod val="10000"/>
              </a:schemeClr>
            </a:solidFill>
          </a:endParaRPr>
        </a:p>
      </dgm:t>
    </dgm:pt>
    <dgm:pt modelId="{87CC483F-BA7B-4B26-BA5D-1CB9DF4167AD}" type="parTrans" cxnId="{4EEB6884-7810-4DB4-8AD7-2A5C632EF557}">
      <dgm:prSet/>
      <dgm:spPr/>
      <dgm:t>
        <a:bodyPr/>
        <a:lstStyle/>
        <a:p>
          <a:endParaRPr lang="en-US"/>
        </a:p>
      </dgm:t>
    </dgm:pt>
    <dgm:pt modelId="{CC21CB3F-EF6F-488B-8E96-AC9F65378AAC}" type="sibTrans" cxnId="{4EEB6884-7810-4DB4-8AD7-2A5C632EF557}">
      <dgm:prSet/>
      <dgm:spPr/>
      <dgm:t>
        <a:bodyPr/>
        <a:lstStyle/>
        <a:p>
          <a:endParaRPr lang="en-US"/>
        </a:p>
      </dgm:t>
    </dgm:pt>
    <dgm:pt modelId="{AFB3DE6C-6D42-435A-9C5B-8C955B4352D2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smtClean="0"/>
            <a:t>PD Adequacy (Watson/Watson)</a:t>
          </a:r>
          <a:endParaRPr lang="en-US" dirty="0"/>
        </a:p>
      </dgm:t>
    </dgm:pt>
    <dgm:pt modelId="{67C72F2D-6EBE-4FAA-AC66-AB68AD3200FE}" type="parTrans" cxnId="{B4AB3A0A-C3C0-4DBA-B4F8-5B3FF84A61F9}">
      <dgm:prSet/>
      <dgm:spPr/>
      <dgm:t>
        <a:bodyPr/>
        <a:lstStyle/>
        <a:p>
          <a:endParaRPr lang="en-US"/>
        </a:p>
      </dgm:t>
    </dgm:pt>
    <dgm:pt modelId="{F76A3602-69F2-4665-B8A2-EEF217A955CD}" type="sibTrans" cxnId="{B4AB3A0A-C3C0-4DBA-B4F8-5B3FF84A61F9}">
      <dgm:prSet/>
      <dgm:spPr/>
      <dgm:t>
        <a:bodyPr/>
        <a:lstStyle/>
        <a:p>
          <a:endParaRPr lang="en-US"/>
        </a:p>
      </dgm:t>
    </dgm:pt>
    <dgm:pt modelId="{38863268-FAAA-4544-A6A4-8DEFBFE2A6C2}">
      <dgm:prSet phldrT="[Text]"/>
      <dgm:spPr/>
      <dgm:t>
        <a:bodyPr/>
        <a:lstStyle/>
        <a:p>
          <a:r>
            <a:rPr lang="en-US" dirty="0" smtClean="0"/>
            <a:t>Comparable to “Hume” method</a:t>
          </a:r>
          <a:endParaRPr lang="en-US" dirty="0"/>
        </a:p>
      </dgm:t>
    </dgm:pt>
    <dgm:pt modelId="{C8056ADA-5CDB-4F73-8503-025C12EECB7F}" type="parTrans" cxnId="{4D4E6FED-FE12-4688-980D-D26DAB1D6CDC}">
      <dgm:prSet/>
      <dgm:spPr/>
      <dgm:t>
        <a:bodyPr/>
        <a:lstStyle/>
        <a:p>
          <a:endParaRPr lang="en-US"/>
        </a:p>
      </dgm:t>
    </dgm:pt>
    <dgm:pt modelId="{DCD03DE6-6E3C-4CCE-ABE7-8E065AA7E985}" type="sibTrans" cxnId="{4D4E6FED-FE12-4688-980D-D26DAB1D6CDC}">
      <dgm:prSet/>
      <dgm:spPr/>
      <dgm:t>
        <a:bodyPr/>
        <a:lstStyle/>
        <a:p>
          <a:endParaRPr lang="en-US"/>
        </a:p>
      </dgm:t>
    </dgm:pt>
    <dgm:pt modelId="{79340EBF-D308-4E85-8C44-9AA03A0671E5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700" dirty="0" smtClean="0"/>
            <a:t>KT/V </a:t>
          </a:r>
          <a:r>
            <a:rPr lang="en-US" sz="1700" dirty="0" err="1" smtClean="0"/>
            <a:t>Daugirdas</a:t>
          </a:r>
          <a:r>
            <a:rPr lang="en-US" sz="1700" dirty="0" smtClean="0"/>
            <a:t>              </a:t>
          </a:r>
          <a:r>
            <a:rPr lang="en-US" sz="1700" i="1" dirty="0" smtClean="0">
              <a:solidFill>
                <a:srgbClr val="C00000"/>
              </a:solidFill>
            </a:rPr>
            <a:t>Most Accurate </a:t>
          </a:r>
          <a:endParaRPr lang="en-US" sz="1700" i="1" dirty="0">
            <a:solidFill>
              <a:srgbClr val="C00000"/>
            </a:solidFill>
          </a:endParaRPr>
        </a:p>
      </dgm:t>
    </dgm:pt>
    <dgm:pt modelId="{F507B26D-8E08-4A16-87E2-79C8D1951067}" type="parTrans" cxnId="{9D961B4E-D023-4C97-AE32-9E62D65DF8FF}">
      <dgm:prSet/>
      <dgm:spPr/>
      <dgm:t>
        <a:bodyPr/>
        <a:lstStyle/>
        <a:p>
          <a:endParaRPr lang="en-US"/>
        </a:p>
      </dgm:t>
    </dgm:pt>
    <dgm:pt modelId="{785B6FB9-BADD-4C37-A7D9-32E2C1EBB2E9}" type="sibTrans" cxnId="{9D961B4E-D023-4C97-AE32-9E62D65DF8FF}">
      <dgm:prSet/>
      <dgm:spPr/>
      <dgm:t>
        <a:bodyPr/>
        <a:lstStyle/>
        <a:p>
          <a:endParaRPr lang="en-US"/>
        </a:p>
      </dgm:t>
    </dgm:pt>
    <dgm:pt modelId="{A2B27985-8BFD-4C24-9E17-500C64FE5189}">
      <dgm:prSet phldrT="[Text]" custT="1"/>
      <dgm:spPr>
        <a:solidFill>
          <a:srgbClr val="FFFFFF"/>
        </a:solidFill>
      </dgm:spPr>
      <dgm:t>
        <a:bodyPr/>
        <a:lstStyle/>
        <a:p>
          <a:r>
            <a:rPr lang="en-US" sz="1200" dirty="0" smtClean="0">
              <a:solidFill>
                <a:schemeClr val="bg1">
                  <a:lumMod val="10000"/>
                </a:schemeClr>
              </a:solidFill>
            </a:rPr>
            <a:t>Pre BUN/Post BUN</a:t>
          </a:r>
          <a:endParaRPr lang="en-US" sz="1200" dirty="0">
            <a:solidFill>
              <a:schemeClr val="bg1">
                <a:lumMod val="10000"/>
              </a:schemeClr>
            </a:solidFill>
          </a:endParaRPr>
        </a:p>
      </dgm:t>
    </dgm:pt>
    <dgm:pt modelId="{2BDF1693-B790-4B46-802C-D660794614B2}" type="parTrans" cxnId="{C103D009-F907-4E34-ABD6-F197A647EBB1}">
      <dgm:prSet/>
      <dgm:spPr/>
      <dgm:t>
        <a:bodyPr/>
        <a:lstStyle/>
        <a:p>
          <a:endParaRPr lang="en-US"/>
        </a:p>
      </dgm:t>
    </dgm:pt>
    <dgm:pt modelId="{062275CC-D67F-47A2-A179-11158D8AD805}" type="sibTrans" cxnId="{C103D009-F907-4E34-ABD6-F197A647EBB1}">
      <dgm:prSet/>
      <dgm:spPr/>
      <dgm:t>
        <a:bodyPr/>
        <a:lstStyle/>
        <a:p>
          <a:endParaRPr lang="en-US"/>
        </a:p>
      </dgm:t>
    </dgm:pt>
    <dgm:pt modelId="{2DC59E4E-9ABB-48D8-849B-2BBBC5A591B4}">
      <dgm:prSet phldrT="[Text]" custT="1"/>
      <dgm:spPr>
        <a:solidFill>
          <a:srgbClr val="FFFFFF"/>
        </a:solidFill>
      </dgm:spPr>
      <dgm:t>
        <a:bodyPr/>
        <a:lstStyle/>
        <a:p>
          <a:r>
            <a:rPr lang="en-US" sz="1200" dirty="0" smtClean="0">
              <a:solidFill>
                <a:schemeClr val="bg1">
                  <a:lumMod val="10000"/>
                </a:schemeClr>
              </a:solidFill>
            </a:rPr>
            <a:t>Pre Weight/ Post Weight</a:t>
          </a:r>
          <a:endParaRPr lang="en-US" sz="1200" dirty="0">
            <a:solidFill>
              <a:schemeClr val="bg1">
                <a:lumMod val="10000"/>
              </a:schemeClr>
            </a:solidFill>
          </a:endParaRPr>
        </a:p>
      </dgm:t>
    </dgm:pt>
    <dgm:pt modelId="{5F551872-1313-4AB5-A46D-C963CAB1AA68}" type="parTrans" cxnId="{4A00D676-95F2-4775-87F9-451202477CC9}">
      <dgm:prSet/>
      <dgm:spPr/>
      <dgm:t>
        <a:bodyPr/>
        <a:lstStyle/>
        <a:p>
          <a:endParaRPr lang="en-US"/>
        </a:p>
      </dgm:t>
    </dgm:pt>
    <dgm:pt modelId="{DB5C60E8-7E8E-4F90-978B-8421E35EE113}" type="sibTrans" cxnId="{4A00D676-95F2-4775-87F9-451202477CC9}">
      <dgm:prSet/>
      <dgm:spPr/>
      <dgm:t>
        <a:bodyPr/>
        <a:lstStyle/>
        <a:p>
          <a:endParaRPr lang="en-US"/>
        </a:p>
      </dgm:t>
    </dgm:pt>
    <dgm:pt modelId="{C5BA82DF-8367-49E4-AA43-72DFCF6F0690}">
      <dgm:prSet phldrT="[Text]" custT="1"/>
      <dgm:spPr>
        <a:solidFill>
          <a:srgbClr val="FFFFFF"/>
        </a:solidFill>
      </dgm:spPr>
      <dgm:t>
        <a:bodyPr/>
        <a:lstStyle/>
        <a:p>
          <a:r>
            <a:rPr lang="en-US" sz="1200" dirty="0" smtClean="0">
              <a:solidFill>
                <a:schemeClr val="bg1">
                  <a:lumMod val="10000"/>
                </a:schemeClr>
              </a:solidFill>
            </a:rPr>
            <a:t>Time Dialyzed</a:t>
          </a:r>
          <a:endParaRPr lang="en-US" sz="1200" dirty="0">
            <a:solidFill>
              <a:schemeClr val="bg1">
                <a:lumMod val="10000"/>
              </a:schemeClr>
            </a:solidFill>
          </a:endParaRPr>
        </a:p>
      </dgm:t>
    </dgm:pt>
    <dgm:pt modelId="{336062E4-8327-4F9F-A8D9-60167E24CA15}" type="parTrans" cxnId="{84C18249-D6EC-4704-A7CF-704166CB46AB}">
      <dgm:prSet/>
      <dgm:spPr/>
      <dgm:t>
        <a:bodyPr/>
        <a:lstStyle/>
        <a:p>
          <a:endParaRPr lang="en-US"/>
        </a:p>
      </dgm:t>
    </dgm:pt>
    <dgm:pt modelId="{8CAC91AD-42F0-4785-B308-A7CD54F643A7}" type="sibTrans" cxnId="{84C18249-D6EC-4704-A7CF-704166CB46AB}">
      <dgm:prSet/>
      <dgm:spPr/>
      <dgm:t>
        <a:bodyPr/>
        <a:lstStyle/>
        <a:p>
          <a:endParaRPr lang="en-US"/>
        </a:p>
      </dgm:t>
    </dgm:pt>
    <dgm:pt modelId="{A748F7B7-EEA0-40C0-B37D-038568FAF41B}">
      <dgm:prSet phldrT="[Text]"/>
      <dgm:spPr/>
      <dgm:t>
        <a:bodyPr/>
        <a:lstStyle/>
        <a:p>
          <a:r>
            <a:rPr lang="en-US" dirty="0" smtClean="0"/>
            <a:t>Incorporates “age” in the male calculation</a:t>
          </a:r>
          <a:endParaRPr lang="en-US" dirty="0"/>
        </a:p>
      </dgm:t>
    </dgm:pt>
    <dgm:pt modelId="{9BD0EE9C-F1B6-49ED-894E-DC6AF65F52F0}" type="parTrans" cxnId="{3E748980-A47D-4E60-9418-60370013BBEB}">
      <dgm:prSet/>
      <dgm:spPr/>
      <dgm:t>
        <a:bodyPr/>
        <a:lstStyle/>
        <a:p>
          <a:endParaRPr lang="en-US"/>
        </a:p>
      </dgm:t>
    </dgm:pt>
    <dgm:pt modelId="{45AFC289-554A-43CD-BF87-4416BA5707E8}" type="sibTrans" cxnId="{3E748980-A47D-4E60-9418-60370013BBEB}">
      <dgm:prSet/>
      <dgm:spPr/>
      <dgm:t>
        <a:bodyPr/>
        <a:lstStyle/>
        <a:p>
          <a:endParaRPr lang="en-US"/>
        </a:p>
      </dgm:t>
    </dgm:pt>
    <dgm:pt modelId="{F9D28754-3BD4-496D-895A-09BCF341AD75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solidFill>
                <a:schemeClr val="bg1">
                  <a:lumMod val="10000"/>
                </a:schemeClr>
              </a:solidFill>
            </a:rPr>
            <a:t>Close in value to KT/V </a:t>
          </a:r>
          <a:endParaRPr lang="en-US" dirty="0">
            <a:solidFill>
              <a:schemeClr val="bg1">
                <a:lumMod val="10000"/>
              </a:schemeClr>
            </a:solidFill>
          </a:endParaRPr>
        </a:p>
      </dgm:t>
    </dgm:pt>
    <dgm:pt modelId="{3546404D-BD07-48C9-8C0C-5C36F822709D}" type="parTrans" cxnId="{516A4C64-30FC-415C-9981-ED67E3AE8ADE}">
      <dgm:prSet/>
      <dgm:spPr/>
      <dgm:t>
        <a:bodyPr/>
        <a:lstStyle/>
        <a:p>
          <a:endParaRPr lang="en-US"/>
        </a:p>
      </dgm:t>
    </dgm:pt>
    <dgm:pt modelId="{E1317C9E-125F-4B50-A044-668E52A1974F}" type="sibTrans" cxnId="{516A4C64-30FC-415C-9981-ED67E3AE8ADE}">
      <dgm:prSet/>
      <dgm:spPr/>
      <dgm:t>
        <a:bodyPr/>
        <a:lstStyle/>
        <a:p>
          <a:endParaRPr lang="en-US"/>
        </a:p>
      </dgm:t>
    </dgm:pt>
    <dgm:pt modelId="{9D0A005D-F9E4-4146-BEDF-CBBD42F77808}" type="pres">
      <dgm:prSet presAssocID="{0D845F78-DD97-42D9-8015-78FBB80FC48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397BC53-2E86-410A-8EC4-DA3EE5667093}" type="pres">
      <dgm:prSet presAssocID="{79340EBF-D308-4E85-8C44-9AA03A0671E5}" presName="composite" presStyleCnt="0"/>
      <dgm:spPr/>
    </dgm:pt>
    <dgm:pt modelId="{7D0B26FB-FF01-479E-8F07-0FD66E4C28FA}" type="pres">
      <dgm:prSet presAssocID="{79340EBF-D308-4E85-8C44-9AA03A0671E5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US"/>
        </a:p>
      </dgm:t>
    </dgm:pt>
    <dgm:pt modelId="{F2EE2172-0D0D-4CC5-977C-9CA3EED92F68}" type="pres">
      <dgm:prSet presAssocID="{79340EBF-D308-4E85-8C44-9AA03A0671E5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786683-DEAB-4FB5-9E5A-F77A42D6AA9B}" type="pres">
      <dgm:prSet presAssocID="{785B6FB9-BADD-4C37-A7D9-32E2C1EBB2E9}" presName="spacing" presStyleCnt="0"/>
      <dgm:spPr/>
    </dgm:pt>
    <dgm:pt modelId="{054CF2BA-2ADF-4B02-92F7-3279AACE560A}" type="pres">
      <dgm:prSet presAssocID="{77FBCF55-399F-42C3-943C-9AEF8E1DE88B}" presName="composite" presStyleCnt="0"/>
      <dgm:spPr/>
    </dgm:pt>
    <dgm:pt modelId="{D649888A-8158-4F2A-9588-2DB43737C2B9}" type="pres">
      <dgm:prSet presAssocID="{77FBCF55-399F-42C3-943C-9AEF8E1DE88B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000" r="-54000"/>
          </a:stretch>
        </a:blipFill>
      </dgm:spPr>
      <dgm:t>
        <a:bodyPr/>
        <a:lstStyle/>
        <a:p>
          <a:endParaRPr lang="en-US"/>
        </a:p>
      </dgm:t>
    </dgm:pt>
    <dgm:pt modelId="{196C4B6A-11DA-4D63-B775-03D8E9DA0C06}" type="pres">
      <dgm:prSet presAssocID="{77FBCF55-399F-42C3-943C-9AEF8E1DE88B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C2222D-BAB3-4489-89E8-CE6CFEE72066}" type="pres">
      <dgm:prSet presAssocID="{5564B398-E5D2-4199-AC55-992BF8E366BC}" presName="spacing" presStyleCnt="0"/>
      <dgm:spPr/>
    </dgm:pt>
    <dgm:pt modelId="{1117DA06-571E-4D73-9E7B-D3D28EE8E04E}" type="pres">
      <dgm:prSet presAssocID="{AFB3DE6C-6D42-435A-9C5B-8C955B4352D2}" presName="composite" presStyleCnt="0"/>
      <dgm:spPr/>
    </dgm:pt>
    <dgm:pt modelId="{5A2EFAF6-F245-4180-801E-9299591D2A91}" type="pres">
      <dgm:prSet presAssocID="{AFB3DE6C-6D42-435A-9C5B-8C955B4352D2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2F972C8-3A83-4D18-A7C2-00D7472753D5}" type="pres">
      <dgm:prSet presAssocID="{AFB3DE6C-6D42-435A-9C5B-8C955B4352D2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2D08F2-1C0B-4DDA-90EF-B3341AB27051}" type="presOf" srcId="{F9D28754-3BD4-496D-895A-09BCF341AD75}" destId="{196C4B6A-11DA-4D63-B775-03D8E9DA0C06}" srcOrd="0" destOrd="2" presId="urn:microsoft.com/office/officeart/2005/8/layout/vList3"/>
    <dgm:cxn modelId="{4A00D676-95F2-4775-87F9-451202477CC9}" srcId="{79340EBF-D308-4E85-8C44-9AA03A0671E5}" destId="{2DC59E4E-9ABB-48D8-849B-2BBBC5A591B4}" srcOrd="1" destOrd="0" parTransId="{5F551872-1313-4AB5-A46D-C963CAB1AA68}" sibTransId="{DB5C60E8-7E8E-4F90-978B-8421E35EE113}"/>
    <dgm:cxn modelId="{555400CC-1128-449A-A91E-04527BDFAB61}" type="presOf" srcId="{38863268-FAAA-4544-A6A4-8DEFBFE2A6C2}" destId="{B2F972C8-3A83-4D18-A7C2-00D7472753D5}" srcOrd="0" destOrd="1" presId="urn:microsoft.com/office/officeart/2005/8/layout/vList3"/>
    <dgm:cxn modelId="{88F29DBB-AC50-4237-ACD7-E57B78C4A894}" type="presOf" srcId="{C5BA82DF-8367-49E4-AA43-72DFCF6F0690}" destId="{F2EE2172-0D0D-4CC5-977C-9CA3EED92F68}" srcOrd="0" destOrd="3" presId="urn:microsoft.com/office/officeart/2005/8/layout/vList3"/>
    <dgm:cxn modelId="{4EEB6884-7810-4DB4-8AD7-2A5C632EF557}" srcId="{77FBCF55-399F-42C3-943C-9AEF8E1DE88B}" destId="{FA01DF24-B696-484B-A40C-CDDDE3005645}" srcOrd="0" destOrd="0" parTransId="{87CC483F-BA7B-4B26-BA5D-1CB9DF4167AD}" sibTransId="{CC21CB3F-EF6F-488B-8E96-AC9F65378AAC}"/>
    <dgm:cxn modelId="{E00E24CE-9AA1-4E24-B60C-1B32ADE7B264}" type="presOf" srcId="{2DC59E4E-9ABB-48D8-849B-2BBBC5A591B4}" destId="{F2EE2172-0D0D-4CC5-977C-9CA3EED92F68}" srcOrd="0" destOrd="2" presId="urn:microsoft.com/office/officeart/2005/8/layout/vList3"/>
    <dgm:cxn modelId="{3A102DA7-F3B5-4317-BB4A-AC7FA7078985}" type="presOf" srcId="{0D845F78-DD97-42D9-8015-78FBB80FC480}" destId="{9D0A005D-F9E4-4146-BEDF-CBBD42F77808}" srcOrd="0" destOrd="0" presId="urn:microsoft.com/office/officeart/2005/8/layout/vList3"/>
    <dgm:cxn modelId="{92882FF0-3CA8-4E9D-B63B-765CCCCECA89}" srcId="{0D845F78-DD97-42D9-8015-78FBB80FC480}" destId="{77FBCF55-399F-42C3-943C-9AEF8E1DE88B}" srcOrd="1" destOrd="0" parTransId="{FCAC99C0-79A4-4DBA-9FD9-5871F235EB82}" sibTransId="{5564B398-E5D2-4199-AC55-992BF8E366BC}"/>
    <dgm:cxn modelId="{82F6481F-8491-4A28-BB3E-51C05F07EECA}" type="presOf" srcId="{AFB3DE6C-6D42-435A-9C5B-8C955B4352D2}" destId="{B2F972C8-3A83-4D18-A7C2-00D7472753D5}" srcOrd="0" destOrd="0" presId="urn:microsoft.com/office/officeart/2005/8/layout/vList3"/>
    <dgm:cxn modelId="{73299F7D-0EAA-4290-9EAE-48B78D478094}" type="presOf" srcId="{A2B27985-8BFD-4C24-9E17-500C64FE5189}" destId="{F2EE2172-0D0D-4CC5-977C-9CA3EED92F68}" srcOrd="0" destOrd="1" presId="urn:microsoft.com/office/officeart/2005/8/layout/vList3"/>
    <dgm:cxn modelId="{0C836F08-5817-4C8E-A8D0-CE8F2005C21D}" type="presOf" srcId="{79340EBF-D308-4E85-8C44-9AA03A0671E5}" destId="{F2EE2172-0D0D-4CC5-977C-9CA3EED92F68}" srcOrd="0" destOrd="0" presId="urn:microsoft.com/office/officeart/2005/8/layout/vList3"/>
    <dgm:cxn modelId="{8C637FB5-8403-4E5D-A125-8F633EF38069}" type="presOf" srcId="{FA01DF24-B696-484B-A40C-CDDDE3005645}" destId="{196C4B6A-11DA-4D63-B775-03D8E9DA0C06}" srcOrd="0" destOrd="1" presId="urn:microsoft.com/office/officeart/2005/8/layout/vList3"/>
    <dgm:cxn modelId="{5772C868-B901-4AD9-9A0E-9BCD3CABD55D}" type="presOf" srcId="{A748F7B7-EEA0-40C0-B37D-038568FAF41B}" destId="{B2F972C8-3A83-4D18-A7C2-00D7472753D5}" srcOrd="0" destOrd="2" presId="urn:microsoft.com/office/officeart/2005/8/layout/vList3"/>
    <dgm:cxn modelId="{84C18249-D6EC-4704-A7CF-704166CB46AB}" srcId="{79340EBF-D308-4E85-8C44-9AA03A0671E5}" destId="{C5BA82DF-8367-49E4-AA43-72DFCF6F0690}" srcOrd="2" destOrd="0" parTransId="{336062E4-8327-4F9F-A8D9-60167E24CA15}" sibTransId="{8CAC91AD-42F0-4785-B308-A7CD54F643A7}"/>
    <dgm:cxn modelId="{9D961B4E-D023-4C97-AE32-9E62D65DF8FF}" srcId="{0D845F78-DD97-42D9-8015-78FBB80FC480}" destId="{79340EBF-D308-4E85-8C44-9AA03A0671E5}" srcOrd="0" destOrd="0" parTransId="{F507B26D-8E08-4A16-87E2-79C8D1951067}" sibTransId="{785B6FB9-BADD-4C37-A7D9-32E2C1EBB2E9}"/>
    <dgm:cxn modelId="{3E748980-A47D-4E60-9418-60370013BBEB}" srcId="{AFB3DE6C-6D42-435A-9C5B-8C955B4352D2}" destId="{A748F7B7-EEA0-40C0-B37D-038568FAF41B}" srcOrd="1" destOrd="0" parTransId="{9BD0EE9C-F1B6-49ED-894E-DC6AF65F52F0}" sibTransId="{45AFC289-554A-43CD-BF87-4416BA5707E8}"/>
    <dgm:cxn modelId="{C222EF5B-0F29-4535-904A-E3DF535751A8}" type="presOf" srcId="{77FBCF55-399F-42C3-943C-9AEF8E1DE88B}" destId="{196C4B6A-11DA-4D63-B775-03D8E9DA0C06}" srcOrd="0" destOrd="0" presId="urn:microsoft.com/office/officeart/2005/8/layout/vList3"/>
    <dgm:cxn modelId="{4D4E6FED-FE12-4688-980D-D26DAB1D6CDC}" srcId="{AFB3DE6C-6D42-435A-9C5B-8C955B4352D2}" destId="{38863268-FAAA-4544-A6A4-8DEFBFE2A6C2}" srcOrd="0" destOrd="0" parTransId="{C8056ADA-5CDB-4F73-8503-025C12EECB7F}" sibTransId="{DCD03DE6-6E3C-4CCE-ABE7-8E065AA7E985}"/>
    <dgm:cxn modelId="{C103D009-F907-4E34-ABD6-F197A647EBB1}" srcId="{79340EBF-D308-4E85-8C44-9AA03A0671E5}" destId="{A2B27985-8BFD-4C24-9E17-500C64FE5189}" srcOrd="0" destOrd="0" parTransId="{2BDF1693-B790-4B46-802C-D660794614B2}" sibTransId="{062275CC-D67F-47A2-A179-11158D8AD805}"/>
    <dgm:cxn modelId="{B4AB3A0A-C3C0-4DBA-B4F8-5B3FF84A61F9}" srcId="{0D845F78-DD97-42D9-8015-78FBB80FC480}" destId="{AFB3DE6C-6D42-435A-9C5B-8C955B4352D2}" srcOrd="2" destOrd="0" parTransId="{67C72F2D-6EBE-4FAA-AC66-AB68AD3200FE}" sibTransId="{F76A3602-69F2-4665-B8A2-EEF217A955CD}"/>
    <dgm:cxn modelId="{516A4C64-30FC-415C-9981-ED67E3AE8ADE}" srcId="{77FBCF55-399F-42C3-943C-9AEF8E1DE88B}" destId="{F9D28754-3BD4-496D-895A-09BCF341AD75}" srcOrd="1" destOrd="0" parTransId="{3546404D-BD07-48C9-8C0C-5C36F822709D}" sibTransId="{E1317C9E-125F-4B50-A044-668E52A1974F}"/>
    <dgm:cxn modelId="{3BDFAFF2-2E50-4306-9159-FDFCD0533B4D}" type="presParOf" srcId="{9D0A005D-F9E4-4146-BEDF-CBBD42F77808}" destId="{0397BC53-2E86-410A-8EC4-DA3EE5667093}" srcOrd="0" destOrd="0" presId="urn:microsoft.com/office/officeart/2005/8/layout/vList3"/>
    <dgm:cxn modelId="{D527C0CD-9C2D-4102-B3E3-D2CA2E323D81}" type="presParOf" srcId="{0397BC53-2E86-410A-8EC4-DA3EE5667093}" destId="{7D0B26FB-FF01-479E-8F07-0FD66E4C28FA}" srcOrd="0" destOrd="0" presId="urn:microsoft.com/office/officeart/2005/8/layout/vList3"/>
    <dgm:cxn modelId="{8833468E-30D9-4DC6-876B-01FAD14B49D4}" type="presParOf" srcId="{0397BC53-2E86-410A-8EC4-DA3EE5667093}" destId="{F2EE2172-0D0D-4CC5-977C-9CA3EED92F68}" srcOrd="1" destOrd="0" presId="urn:microsoft.com/office/officeart/2005/8/layout/vList3"/>
    <dgm:cxn modelId="{97B5B7DE-94C5-46C5-BDF8-D4AFE3ADF9F0}" type="presParOf" srcId="{9D0A005D-F9E4-4146-BEDF-CBBD42F77808}" destId="{6C786683-DEAB-4FB5-9E5A-F77A42D6AA9B}" srcOrd="1" destOrd="0" presId="urn:microsoft.com/office/officeart/2005/8/layout/vList3"/>
    <dgm:cxn modelId="{619F152D-4EBE-4A7B-9E54-ED884ACF87E9}" type="presParOf" srcId="{9D0A005D-F9E4-4146-BEDF-CBBD42F77808}" destId="{054CF2BA-2ADF-4B02-92F7-3279AACE560A}" srcOrd="2" destOrd="0" presId="urn:microsoft.com/office/officeart/2005/8/layout/vList3"/>
    <dgm:cxn modelId="{85542332-7527-484A-B57E-DB103340C51B}" type="presParOf" srcId="{054CF2BA-2ADF-4B02-92F7-3279AACE560A}" destId="{D649888A-8158-4F2A-9588-2DB43737C2B9}" srcOrd="0" destOrd="0" presId="urn:microsoft.com/office/officeart/2005/8/layout/vList3"/>
    <dgm:cxn modelId="{29E6D227-5C66-4A79-8581-C254E8AE38F2}" type="presParOf" srcId="{054CF2BA-2ADF-4B02-92F7-3279AACE560A}" destId="{196C4B6A-11DA-4D63-B775-03D8E9DA0C06}" srcOrd="1" destOrd="0" presId="urn:microsoft.com/office/officeart/2005/8/layout/vList3"/>
    <dgm:cxn modelId="{34D7CBC1-D1D5-42CD-8FB1-82C93273A6C9}" type="presParOf" srcId="{9D0A005D-F9E4-4146-BEDF-CBBD42F77808}" destId="{AEC2222D-BAB3-4489-89E8-CE6CFEE72066}" srcOrd="3" destOrd="0" presId="urn:microsoft.com/office/officeart/2005/8/layout/vList3"/>
    <dgm:cxn modelId="{6399DB00-1075-4552-A405-AB25CA3D4B78}" type="presParOf" srcId="{9D0A005D-F9E4-4146-BEDF-CBBD42F77808}" destId="{1117DA06-571E-4D73-9E7B-D3D28EE8E04E}" srcOrd="4" destOrd="0" presId="urn:microsoft.com/office/officeart/2005/8/layout/vList3"/>
    <dgm:cxn modelId="{210418BF-9106-49CA-B8B3-7F0AE9C3EB81}" type="presParOf" srcId="{1117DA06-571E-4D73-9E7B-D3D28EE8E04E}" destId="{5A2EFAF6-F245-4180-801E-9299591D2A91}" srcOrd="0" destOrd="0" presId="urn:microsoft.com/office/officeart/2005/8/layout/vList3"/>
    <dgm:cxn modelId="{F06581CB-CDC2-40B1-A6CA-A76C26590DFC}" type="presParOf" srcId="{1117DA06-571E-4D73-9E7B-D3D28EE8E04E}" destId="{B2F972C8-3A83-4D18-A7C2-00D7472753D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9BD91FF-C336-4310-AD3A-24D873694032}" type="doc">
      <dgm:prSet loTypeId="urn:microsoft.com/office/officeart/2008/layout/SquareAccentList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E46E75F7-B2C7-4F8A-92D9-B77F309D13AE}">
      <dgm:prSet phldrT="[Text]"/>
      <dgm:spPr/>
      <dgm:t>
        <a:bodyPr/>
        <a:lstStyle/>
        <a:p>
          <a:pPr algn="ctr"/>
          <a:r>
            <a:rPr lang="en-US" dirty="0" smtClean="0">
              <a:solidFill>
                <a:srgbClr val="FFFFFF"/>
              </a:solidFill>
              <a:latin typeface="Andalus" pitchFamily="18" charset="-78"/>
              <a:cs typeface="Andalus" pitchFamily="18" charset="-78"/>
            </a:rPr>
            <a:t>Utilized for Admission Lab Tests and Add-On Testing.</a:t>
          </a:r>
          <a:endParaRPr lang="en-US" dirty="0">
            <a:solidFill>
              <a:srgbClr val="FFFFFF"/>
            </a:solidFill>
            <a:latin typeface="Andalus" pitchFamily="18" charset="-78"/>
            <a:cs typeface="Andalus" pitchFamily="18" charset="-78"/>
          </a:endParaRPr>
        </a:p>
      </dgm:t>
    </dgm:pt>
    <dgm:pt modelId="{4E43260F-44F2-4EDB-BC23-7E3903CBBF47}" type="parTrans" cxnId="{9236F0EA-3D1D-4B1C-90E2-5694C907EB59}">
      <dgm:prSet/>
      <dgm:spPr/>
      <dgm:t>
        <a:bodyPr/>
        <a:lstStyle/>
        <a:p>
          <a:endParaRPr lang="en-US"/>
        </a:p>
      </dgm:t>
    </dgm:pt>
    <dgm:pt modelId="{231FC156-D095-48F9-9637-17CFB18F4DEB}" type="sibTrans" cxnId="{9236F0EA-3D1D-4B1C-90E2-5694C907EB59}">
      <dgm:prSet/>
      <dgm:spPr/>
      <dgm:t>
        <a:bodyPr/>
        <a:lstStyle/>
        <a:p>
          <a:endParaRPr lang="en-US"/>
        </a:p>
      </dgm:t>
    </dgm:pt>
    <dgm:pt modelId="{A8B9AAE9-D03D-45B1-9F73-4FE10D5F5814}">
      <dgm:prSet phldrT="[Text]"/>
      <dgm:spPr/>
      <dgm:t>
        <a:bodyPr/>
        <a:lstStyle/>
        <a:p>
          <a:r>
            <a:rPr lang="en-US" dirty="0" smtClean="0"/>
            <a:t>Complete the top portion</a:t>
          </a:r>
          <a:endParaRPr lang="en-US" dirty="0"/>
        </a:p>
      </dgm:t>
    </dgm:pt>
    <dgm:pt modelId="{A8C5217A-EB27-4003-9492-B0BE869F7B60}" type="parTrans" cxnId="{2062AD46-2FBA-4F5C-833E-BF92E4E92F90}">
      <dgm:prSet/>
      <dgm:spPr/>
      <dgm:t>
        <a:bodyPr/>
        <a:lstStyle/>
        <a:p>
          <a:endParaRPr lang="en-US"/>
        </a:p>
      </dgm:t>
    </dgm:pt>
    <dgm:pt modelId="{41D98A49-3A30-42D7-95B6-1169595A12BD}" type="sibTrans" cxnId="{2062AD46-2FBA-4F5C-833E-BF92E4E92F90}">
      <dgm:prSet/>
      <dgm:spPr/>
      <dgm:t>
        <a:bodyPr/>
        <a:lstStyle/>
        <a:p>
          <a:endParaRPr lang="en-US"/>
        </a:p>
      </dgm:t>
    </dgm:pt>
    <dgm:pt modelId="{39A1A072-44EF-4C68-97B7-5E295707DBCB}">
      <dgm:prSet phldrT="[Text]"/>
      <dgm:spPr/>
      <dgm:t>
        <a:bodyPr/>
        <a:lstStyle/>
        <a:p>
          <a:r>
            <a:rPr lang="en-US" dirty="0" smtClean="0"/>
            <a:t>Required Authorized Signature</a:t>
          </a:r>
          <a:endParaRPr lang="en-US" dirty="0"/>
        </a:p>
      </dgm:t>
    </dgm:pt>
    <dgm:pt modelId="{D19EB745-61D2-42A2-B369-A03643FBAEE3}" type="parTrans" cxnId="{7DDF7A4D-55F7-4229-8DEE-5C8A32535F60}">
      <dgm:prSet/>
      <dgm:spPr/>
      <dgm:t>
        <a:bodyPr/>
        <a:lstStyle/>
        <a:p>
          <a:endParaRPr lang="en-US"/>
        </a:p>
      </dgm:t>
    </dgm:pt>
    <dgm:pt modelId="{8FC42165-5306-4C53-99A5-4E182B252489}" type="sibTrans" cxnId="{7DDF7A4D-55F7-4229-8DEE-5C8A32535F60}">
      <dgm:prSet/>
      <dgm:spPr/>
      <dgm:t>
        <a:bodyPr/>
        <a:lstStyle/>
        <a:p>
          <a:endParaRPr lang="en-US"/>
        </a:p>
      </dgm:t>
    </dgm:pt>
    <dgm:pt modelId="{DAA20030-B03E-4189-8CD1-FEE343E3A5D0}">
      <dgm:prSet phldrT="[Text]"/>
      <dgm:spPr/>
      <dgm:t>
        <a:bodyPr/>
        <a:lstStyle/>
        <a:p>
          <a:r>
            <a:rPr lang="en-US" dirty="0" smtClean="0"/>
            <a:t>Indicate Tests and </a:t>
          </a:r>
          <a:r>
            <a:rPr lang="en-US" dirty="0" err="1" smtClean="0"/>
            <a:t>Dx</a:t>
          </a:r>
          <a:r>
            <a:rPr lang="en-US" dirty="0" smtClean="0"/>
            <a:t>. Codes</a:t>
          </a:r>
          <a:endParaRPr lang="en-US" dirty="0"/>
        </a:p>
      </dgm:t>
    </dgm:pt>
    <dgm:pt modelId="{03C887D6-F413-442C-BE67-00056D131E61}" type="parTrans" cxnId="{C9C7F8A3-FF55-42F3-88E3-D296CE1996A4}">
      <dgm:prSet/>
      <dgm:spPr/>
      <dgm:t>
        <a:bodyPr/>
        <a:lstStyle/>
        <a:p>
          <a:endParaRPr lang="en-US"/>
        </a:p>
      </dgm:t>
    </dgm:pt>
    <dgm:pt modelId="{47DDBC4D-6EA0-4770-B55E-ED0962CFBEBD}" type="sibTrans" cxnId="{C9C7F8A3-FF55-42F3-88E3-D296CE1996A4}">
      <dgm:prSet/>
      <dgm:spPr/>
      <dgm:t>
        <a:bodyPr/>
        <a:lstStyle/>
        <a:p>
          <a:endParaRPr lang="en-US"/>
        </a:p>
      </dgm:t>
    </dgm:pt>
    <dgm:pt modelId="{DB55AA1F-17E1-48EE-B820-38638793FB90}" type="pres">
      <dgm:prSet presAssocID="{89BD91FF-C336-4310-AD3A-24D873694032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017EF4E9-B2DB-4BD3-B4A5-B7F0391F9146}" type="pres">
      <dgm:prSet presAssocID="{E46E75F7-B2C7-4F8A-92D9-B77F309D13AE}" presName="root" presStyleCnt="0">
        <dgm:presLayoutVars>
          <dgm:chMax/>
          <dgm:chPref/>
        </dgm:presLayoutVars>
      </dgm:prSet>
      <dgm:spPr/>
    </dgm:pt>
    <dgm:pt modelId="{5586852D-CDD4-437E-9AD9-715154006240}" type="pres">
      <dgm:prSet presAssocID="{E46E75F7-B2C7-4F8A-92D9-B77F309D13AE}" presName="rootComposite" presStyleCnt="0">
        <dgm:presLayoutVars/>
      </dgm:prSet>
      <dgm:spPr/>
    </dgm:pt>
    <dgm:pt modelId="{3247CFE4-B78F-462A-87B9-6248DC590D2D}" type="pres">
      <dgm:prSet presAssocID="{E46E75F7-B2C7-4F8A-92D9-B77F309D13AE}" presName="ParentAccent" presStyleLbl="alignNode1" presStyleIdx="0" presStyleCnt="1" custLinFactNeighborX="-784"/>
      <dgm:spPr>
        <a:pattFill prst="pct90">
          <a:fgClr>
            <a:srgbClr val="BA9E56"/>
          </a:fgClr>
          <a:bgClr>
            <a:schemeClr val="bg1"/>
          </a:bgClr>
        </a:patt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D9A1E309-E5B8-49CF-B309-48649962CA50}" type="pres">
      <dgm:prSet presAssocID="{E46E75F7-B2C7-4F8A-92D9-B77F309D13AE}" presName="ParentSmallAccent" presStyleLbl="fgAcc1" presStyleIdx="0" presStyleCnt="1"/>
      <dgm:spPr/>
    </dgm:pt>
    <dgm:pt modelId="{C03DABD6-3BE4-4E29-8752-70BF0F08EECF}" type="pres">
      <dgm:prSet presAssocID="{E46E75F7-B2C7-4F8A-92D9-B77F309D13AE}" presName="Parent" presStyleLbl="revTx" presStyleIdx="0" presStyleCnt="4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71E5B0-ACF0-4EB9-BA5F-08163FA13CDC}" type="pres">
      <dgm:prSet presAssocID="{E46E75F7-B2C7-4F8A-92D9-B77F309D13AE}" presName="childShape" presStyleCnt="0">
        <dgm:presLayoutVars>
          <dgm:chMax val="0"/>
          <dgm:chPref val="0"/>
        </dgm:presLayoutVars>
      </dgm:prSet>
      <dgm:spPr/>
    </dgm:pt>
    <dgm:pt modelId="{4583502B-2DC4-4301-AA94-E542B14C8BC3}" type="pres">
      <dgm:prSet presAssocID="{A8B9AAE9-D03D-45B1-9F73-4FE10D5F5814}" presName="childComposite" presStyleCnt="0">
        <dgm:presLayoutVars>
          <dgm:chMax val="0"/>
          <dgm:chPref val="0"/>
        </dgm:presLayoutVars>
      </dgm:prSet>
      <dgm:spPr/>
    </dgm:pt>
    <dgm:pt modelId="{8C82E3B4-CD0D-4CA7-995D-AA10E077423D}" type="pres">
      <dgm:prSet presAssocID="{A8B9AAE9-D03D-45B1-9F73-4FE10D5F5814}" presName="ChildAccent" presStyleLbl="solidFgAcc1" presStyleIdx="0" presStyleCnt="3"/>
      <dgm:spPr/>
    </dgm:pt>
    <dgm:pt modelId="{A2AE857B-8D4C-4346-9A10-4EEFCE562666}" type="pres">
      <dgm:prSet presAssocID="{A8B9AAE9-D03D-45B1-9F73-4FE10D5F5814}" presName="Child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DA7635-97E4-4A87-AA16-8DA385572B4B}" type="pres">
      <dgm:prSet presAssocID="{39A1A072-44EF-4C68-97B7-5E295707DBCB}" presName="childComposite" presStyleCnt="0">
        <dgm:presLayoutVars>
          <dgm:chMax val="0"/>
          <dgm:chPref val="0"/>
        </dgm:presLayoutVars>
      </dgm:prSet>
      <dgm:spPr/>
    </dgm:pt>
    <dgm:pt modelId="{F6716A31-C05C-4B50-B114-39404B58892E}" type="pres">
      <dgm:prSet presAssocID="{39A1A072-44EF-4C68-97B7-5E295707DBCB}" presName="ChildAccent" presStyleLbl="solidFgAcc1" presStyleIdx="1" presStyleCnt="3"/>
      <dgm:spPr/>
    </dgm:pt>
    <dgm:pt modelId="{E28D0732-56E1-4986-8631-7753929B733A}" type="pres">
      <dgm:prSet presAssocID="{39A1A072-44EF-4C68-97B7-5E295707DBCB}" presName="Child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E851CF-BBE7-4953-98E1-8D852C7FFED6}" type="pres">
      <dgm:prSet presAssocID="{DAA20030-B03E-4189-8CD1-FEE343E3A5D0}" presName="childComposite" presStyleCnt="0">
        <dgm:presLayoutVars>
          <dgm:chMax val="0"/>
          <dgm:chPref val="0"/>
        </dgm:presLayoutVars>
      </dgm:prSet>
      <dgm:spPr/>
    </dgm:pt>
    <dgm:pt modelId="{64D2A0D1-9377-49C6-83B3-41F5947C7A86}" type="pres">
      <dgm:prSet presAssocID="{DAA20030-B03E-4189-8CD1-FEE343E3A5D0}" presName="ChildAccent" presStyleLbl="solidFgAcc1" presStyleIdx="2" presStyleCnt="3"/>
      <dgm:spPr/>
    </dgm:pt>
    <dgm:pt modelId="{272495A4-EAAA-4347-9678-9CD49EC83A70}" type="pres">
      <dgm:prSet presAssocID="{DAA20030-B03E-4189-8CD1-FEE343E3A5D0}" presName="Child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36F0EA-3D1D-4B1C-90E2-5694C907EB59}" srcId="{89BD91FF-C336-4310-AD3A-24D873694032}" destId="{E46E75F7-B2C7-4F8A-92D9-B77F309D13AE}" srcOrd="0" destOrd="0" parTransId="{4E43260F-44F2-4EDB-BC23-7E3903CBBF47}" sibTransId="{231FC156-D095-48F9-9637-17CFB18F4DEB}"/>
    <dgm:cxn modelId="{C9C7F8A3-FF55-42F3-88E3-D296CE1996A4}" srcId="{E46E75F7-B2C7-4F8A-92D9-B77F309D13AE}" destId="{DAA20030-B03E-4189-8CD1-FEE343E3A5D0}" srcOrd="2" destOrd="0" parTransId="{03C887D6-F413-442C-BE67-00056D131E61}" sibTransId="{47DDBC4D-6EA0-4770-B55E-ED0962CFBEBD}"/>
    <dgm:cxn modelId="{16B59114-40AC-45E3-B3B4-97B1E68F7DBA}" type="presOf" srcId="{39A1A072-44EF-4C68-97B7-5E295707DBCB}" destId="{E28D0732-56E1-4986-8631-7753929B733A}" srcOrd="0" destOrd="0" presId="urn:microsoft.com/office/officeart/2008/layout/SquareAccentList"/>
    <dgm:cxn modelId="{539EF64A-0C74-4AC8-9F44-B3641F795C5B}" type="presOf" srcId="{E46E75F7-B2C7-4F8A-92D9-B77F309D13AE}" destId="{C03DABD6-3BE4-4E29-8752-70BF0F08EECF}" srcOrd="0" destOrd="0" presId="urn:microsoft.com/office/officeart/2008/layout/SquareAccentList"/>
    <dgm:cxn modelId="{6CCAE08F-754B-4FC9-B94A-1D361930721B}" type="presOf" srcId="{89BD91FF-C336-4310-AD3A-24D873694032}" destId="{DB55AA1F-17E1-48EE-B820-38638793FB90}" srcOrd="0" destOrd="0" presId="urn:microsoft.com/office/officeart/2008/layout/SquareAccentList"/>
    <dgm:cxn modelId="{7DDF7A4D-55F7-4229-8DEE-5C8A32535F60}" srcId="{E46E75F7-B2C7-4F8A-92D9-B77F309D13AE}" destId="{39A1A072-44EF-4C68-97B7-5E295707DBCB}" srcOrd="1" destOrd="0" parTransId="{D19EB745-61D2-42A2-B369-A03643FBAEE3}" sibTransId="{8FC42165-5306-4C53-99A5-4E182B252489}"/>
    <dgm:cxn modelId="{0623BA5F-6D03-43F6-833A-DAD609FC2093}" type="presOf" srcId="{A8B9AAE9-D03D-45B1-9F73-4FE10D5F5814}" destId="{A2AE857B-8D4C-4346-9A10-4EEFCE562666}" srcOrd="0" destOrd="0" presId="urn:microsoft.com/office/officeart/2008/layout/SquareAccentList"/>
    <dgm:cxn modelId="{2062AD46-2FBA-4F5C-833E-BF92E4E92F90}" srcId="{E46E75F7-B2C7-4F8A-92D9-B77F309D13AE}" destId="{A8B9AAE9-D03D-45B1-9F73-4FE10D5F5814}" srcOrd="0" destOrd="0" parTransId="{A8C5217A-EB27-4003-9492-B0BE869F7B60}" sibTransId="{41D98A49-3A30-42D7-95B6-1169595A12BD}"/>
    <dgm:cxn modelId="{3E938A02-06EB-4397-876D-B94EEACC5ACA}" type="presOf" srcId="{DAA20030-B03E-4189-8CD1-FEE343E3A5D0}" destId="{272495A4-EAAA-4347-9678-9CD49EC83A70}" srcOrd="0" destOrd="0" presId="urn:microsoft.com/office/officeart/2008/layout/SquareAccentList"/>
    <dgm:cxn modelId="{E28909EB-B7C7-4B3F-A665-07D30CE78A3D}" type="presParOf" srcId="{DB55AA1F-17E1-48EE-B820-38638793FB90}" destId="{017EF4E9-B2DB-4BD3-B4A5-B7F0391F9146}" srcOrd="0" destOrd="0" presId="urn:microsoft.com/office/officeart/2008/layout/SquareAccentList"/>
    <dgm:cxn modelId="{DF8B170A-8F45-4A69-92C8-2688FD572F1B}" type="presParOf" srcId="{017EF4E9-B2DB-4BD3-B4A5-B7F0391F9146}" destId="{5586852D-CDD4-437E-9AD9-715154006240}" srcOrd="0" destOrd="0" presId="urn:microsoft.com/office/officeart/2008/layout/SquareAccentList"/>
    <dgm:cxn modelId="{5216BC4E-4608-4EF6-A2F0-720FB481ACD1}" type="presParOf" srcId="{5586852D-CDD4-437E-9AD9-715154006240}" destId="{3247CFE4-B78F-462A-87B9-6248DC590D2D}" srcOrd="0" destOrd="0" presId="urn:microsoft.com/office/officeart/2008/layout/SquareAccentList"/>
    <dgm:cxn modelId="{4E5E4F56-0AAC-4612-BD30-7B681253212D}" type="presParOf" srcId="{5586852D-CDD4-437E-9AD9-715154006240}" destId="{D9A1E309-E5B8-49CF-B309-48649962CA50}" srcOrd="1" destOrd="0" presId="urn:microsoft.com/office/officeart/2008/layout/SquareAccentList"/>
    <dgm:cxn modelId="{C8F76796-4195-4E14-BCDC-64C54821ACBB}" type="presParOf" srcId="{5586852D-CDD4-437E-9AD9-715154006240}" destId="{C03DABD6-3BE4-4E29-8752-70BF0F08EECF}" srcOrd="2" destOrd="0" presId="urn:microsoft.com/office/officeart/2008/layout/SquareAccentList"/>
    <dgm:cxn modelId="{5676BD5B-67A2-4572-87EA-848BD53E2C1F}" type="presParOf" srcId="{017EF4E9-B2DB-4BD3-B4A5-B7F0391F9146}" destId="{1A71E5B0-ACF0-4EB9-BA5F-08163FA13CDC}" srcOrd="1" destOrd="0" presId="urn:microsoft.com/office/officeart/2008/layout/SquareAccentList"/>
    <dgm:cxn modelId="{13A7FCA2-1010-448A-9664-303988B77A69}" type="presParOf" srcId="{1A71E5B0-ACF0-4EB9-BA5F-08163FA13CDC}" destId="{4583502B-2DC4-4301-AA94-E542B14C8BC3}" srcOrd="0" destOrd="0" presId="urn:microsoft.com/office/officeart/2008/layout/SquareAccentList"/>
    <dgm:cxn modelId="{C92C6CEF-EC70-48A3-9CE7-265A7D8F8220}" type="presParOf" srcId="{4583502B-2DC4-4301-AA94-E542B14C8BC3}" destId="{8C82E3B4-CD0D-4CA7-995D-AA10E077423D}" srcOrd="0" destOrd="0" presId="urn:microsoft.com/office/officeart/2008/layout/SquareAccentList"/>
    <dgm:cxn modelId="{DD437138-34F3-467E-A634-6DD67FBE07C4}" type="presParOf" srcId="{4583502B-2DC4-4301-AA94-E542B14C8BC3}" destId="{A2AE857B-8D4C-4346-9A10-4EEFCE562666}" srcOrd="1" destOrd="0" presId="urn:microsoft.com/office/officeart/2008/layout/SquareAccentList"/>
    <dgm:cxn modelId="{DE4BFBB2-3DCA-4A92-BACF-306BC79422DF}" type="presParOf" srcId="{1A71E5B0-ACF0-4EB9-BA5F-08163FA13CDC}" destId="{76DA7635-97E4-4A87-AA16-8DA385572B4B}" srcOrd="1" destOrd="0" presId="urn:microsoft.com/office/officeart/2008/layout/SquareAccentList"/>
    <dgm:cxn modelId="{49DBA74C-1E0C-4CDD-9098-C10784E76E91}" type="presParOf" srcId="{76DA7635-97E4-4A87-AA16-8DA385572B4B}" destId="{F6716A31-C05C-4B50-B114-39404B58892E}" srcOrd="0" destOrd="0" presId="urn:microsoft.com/office/officeart/2008/layout/SquareAccentList"/>
    <dgm:cxn modelId="{93BABD60-4E8B-4A8D-AA49-899332990067}" type="presParOf" srcId="{76DA7635-97E4-4A87-AA16-8DA385572B4B}" destId="{E28D0732-56E1-4986-8631-7753929B733A}" srcOrd="1" destOrd="0" presId="urn:microsoft.com/office/officeart/2008/layout/SquareAccentList"/>
    <dgm:cxn modelId="{84D45FD4-AC13-4165-931A-0B1B75C59963}" type="presParOf" srcId="{1A71E5B0-ACF0-4EB9-BA5F-08163FA13CDC}" destId="{D5E851CF-BBE7-4953-98E1-8D852C7FFED6}" srcOrd="2" destOrd="0" presId="urn:microsoft.com/office/officeart/2008/layout/SquareAccentList"/>
    <dgm:cxn modelId="{1FFA30C4-3584-40FE-A980-43A9B3D12098}" type="presParOf" srcId="{D5E851CF-BBE7-4953-98E1-8D852C7FFED6}" destId="{64D2A0D1-9377-49C6-83B3-41F5947C7A86}" srcOrd="0" destOrd="0" presId="urn:microsoft.com/office/officeart/2008/layout/SquareAccentList"/>
    <dgm:cxn modelId="{4AA2D48E-63A0-4BA2-B312-C999BC626BA0}" type="presParOf" srcId="{D5E851CF-BBE7-4953-98E1-8D852C7FFED6}" destId="{272495A4-EAAA-4347-9678-9CD49EC83A70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D937A-8C70-49F6-A72C-97023CD957E0}">
      <dsp:nvSpPr>
        <dsp:cNvPr id="0" name=""/>
        <dsp:cNvSpPr/>
      </dsp:nvSpPr>
      <dsp:spPr>
        <a:xfrm>
          <a:off x="1451956" y="389"/>
          <a:ext cx="2177934" cy="1520802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chemeClr val="bg1">
                  <a:lumMod val="10000"/>
                </a:schemeClr>
              </a:solidFill>
              <a:latin typeface="Andalus" pitchFamily="18" charset="-78"/>
              <a:cs typeface="Andalus" pitchFamily="18" charset="-78"/>
            </a:rPr>
            <a:t>Place test orders.</a:t>
          </a:r>
          <a:endParaRPr lang="en-US" sz="1600" kern="1200" dirty="0">
            <a:solidFill>
              <a:schemeClr val="bg1">
                <a:lumMod val="10000"/>
              </a:schemeClr>
            </a:solidFill>
            <a:latin typeface="Andalus" pitchFamily="18" charset="-78"/>
            <a:cs typeface="Andalus" pitchFamily="18" charset="-78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chemeClr val="bg1">
                  <a:lumMod val="10000"/>
                </a:schemeClr>
              </a:solidFill>
              <a:latin typeface="Andalus" pitchFamily="18" charset="-78"/>
              <a:cs typeface="Andalus" pitchFamily="18" charset="-78"/>
            </a:rPr>
            <a:t>Review individual patient results.</a:t>
          </a:r>
          <a:endParaRPr lang="en-US" sz="1600" kern="1200" dirty="0">
            <a:solidFill>
              <a:schemeClr val="bg1">
                <a:lumMod val="10000"/>
              </a:schemeClr>
            </a:solidFill>
            <a:latin typeface="Andalus" pitchFamily="18" charset="-78"/>
            <a:cs typeface="Andalus" pitchFamily="18" charset="-78"/>
          </a:endParaRPr>
        </a:p>
      </dsp:txBody>
      <dsp:txXfrm>
        <a:off x="1451956" y="190489"/>
        <a:ext cx="1607633" cy="1140602"/>
      </dsp:txXfrm>
    </dsp:sp>
    <dsp:sp modelId="{5940780A-BD02-4934-808A-246E4E7D53BB}">
      <dsp:nvSpPr>
        <dsp:cNvPr id="0" name=""/>
        <dsp:cNvSpPr/>
      </dsp:nvSpPr>
      <dsp:spPr>
        <a:xfrm>
          <a:off x="0" y="389"/>
          <a:ext cx="1451956" cy="152080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Century Gothic" pitchFamily="34" charset="0"/>
            </a:rPr>
            <a:t>Meridian Ordering</a:t>
          </a:r>
          <a:endParaRPr lang="en-US" sz="1900" kern="1200" dirty="0">
            <a:latin typeface="Century Gothic" pitchFamily="34" charset="0"/>
          </a:endParaRPr>
        </a:p>
      </dsp:txBody>
      <dsp:txXfrm>
        <a:off x="70879" y="71268"/>
        <a:ext cx="1310198" cy="1379044"/>
      </dsp:txXfrm>
    </dsp:sp>
    <dsp:sp modelId="{92F7875B-7FF7-48B7-B421-434690087BA3}">
      <dsp:nvSpPr>
        <dsp:cNvPr id="0" name=""/>
        <dsp:cNvSpPr/>
      </dsp:nvSpPr>
      <dsp:spPr>
        <a:xfrm>
          <a:off x="1451956" y="1673662"/>
          <a:ext cx="2177934" cy="1520802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rgbClr val="C00000"/>
              </a:solidFill>
              <a:latin typeface="Andalus" pitchFamily="18" charset="-78"/>
              <a:cs typeface="Andalus" pitchFamily="18" charset="-78"/>
            </a:rPr>
            <a:t>Reporting Tool</a:t>
          </a:r>
          <a:endParaRPr lang="en-US" sz="1600" kern="1200" dirty="0">
            <a:solidFill>
              <a:srgbClr val="C00000"/>
            </a:solidFill>
            <a:latin typeface="Andalus" pitchFamily="18" charset="-78"/>
            <a:cs typeface="Andalus" pitchFamily="18" charset="-78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solidFill>
                <a:srgbClr val="C00000"/>
              </a:solidFill>
              <a:latin typeface="Andalus" pitchFamily="18" charset="-78"/>
              <a:cs typeface="Andalus" pitchFamily="18" charset="-78"/>
            </a:rPr>
            <a:t>Review results for multiple patients.</a:t>
          </a:r>
          <a:endParaRPr lang="en-US" sz="1600" kern="1200" dirty="0">
            <a:solidFill>
              <a:srgbClr val="C00000"/>
            </a:solidFill>
            <a:latin typeface="Andalus" pitchFamily="18" charset="-78"/>
            <a:cs typeface="Andalus" pitchFamily="18" charset="-78"/>
          </a:endParaRPr>
        </a:p>
      </dsp:txBody>
      <dsp:txXfrm>
        <a:off x="1451956" y="1863762"/>
        <a:ext cx="1607633" cy="1140602"/>
      </dsp:txXfrm>
    </dsp:sp>
    <dsp:sp modelId="{FC421583-9598-4C3E-AF6B-F2FBCC1B08FB}">
      <dsp:nvSpPr>
        <dsp:cNvPr id="0" name=""/>
        <dsp:cNvSpPr/>
      </dsp:nvSpPr>
      <dsp:spPr>
        <a:xfrm>
          <a:off x="0" y="1673272"/>
          <a:ext cx="1451956" cy="152080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C00000"/>
              </a:solidFill>
              <a:latin typeface="Century Gothic" pitchFamily="34" charset="0"/>
            </a:rPr>
            <a:t>Pathway Reporting Tool</a:t>
          </a:r>
          <a:endParaRPr lang="en-US" sz="1900" kern="1200" dirty="0">
            <a:solidFill>
              <a:srgbClr val="C00000"/>
            </a:solidFill>
            <a:latin typeface="Century Gothic" pitchFamily="34" charset="0"/>
          </a:endParaRPr>
        </a:p>
      </dsp:txBody>
      <dsp:txXfrm>
        <a:off x="70879" y="1744151"/>
        <a:ext cx="1310198" cy="13790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2695CA-DDD5-4E54-81A5-BCDF48BF595E}">
      <dsp:nvSpPr>
        <dsp:cNvPr id="0" name=""/>
        <dsp:cNvSpPr/>
      </dsp:nvSpPr>
      <dsp:spPr>
        <a:xfrm>
          <a:off x="6326593" y="827588"/>
          <a:ext cx="154166" cy="285329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12A279-C937-4A25-B36F-5373742B58D3}">
      <dsp:nvSpPr>
        <dsp:cNvPr id="0" name=""/>
        <dsp:cNvSpPr/>
      </dsp:nvSpPr>
      <dsp:spPr>
        <a:xfrm>
          <a:off x="157332" y="827588"/>
          <a:ext cx="4009630" cy="2853298"/>
        </a:xfrm>
        <a:prstGeom prst="frame">
          <a:avLst>
            <a:gd name="adj1" fmla="val 5450"/>
          </a:avLst>
        </a:prstGeom>
        <a:solidFill>
          <a:srgbClr val="E2F1BD">
            <a:alpha val="4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FDBD34-4A75-4104-B214-C11A26815955}">
      <dsp:nvSpPr>
        <dsp:cNvPr id="0" name=""/>
        <dsp:cNvSpPr/>
      </dsp:nvSpPr>
      <dsp:spPr>
        <a:xfrm>
          <a:off x="3165" y="485703"/>
          <a:ext cx="3855463" cy="269897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2000" b="-4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4E66FE-48FE-46FE-938E-97132DE4A5B1}">
      <dsp:nvSpPr>
        <dsp:cNvPr id="0" name=""/>
        <dsp:cNvSpPr/>
      </dsp:nvSpPr>
      <dsp:spPr>
        <a:xfrm>
          <a:off x="314090" y="3185633"/>
          <a:ext cx="3698706" cy="3386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0" tIns="76200" rIns="203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Cordia New" pitchFamily="34" charset="-34"/>
              <a:cs typeface="Cordia New" pitchFamily="34" charset="-34"/>
            </a:rPr>
            <a:t>Coagulation Analyzer</a:t>
          </a:r>
          <a:endParaRPr lang="en-US" sz="2000" b="1" kern="1200" dirty="0">
            <a:latin typeface="Cordia New" pitchFamily="34" charset="-34"/>
            <a:cs typeface="Cordia New" pitchFamily="34" charset="-34"/>
          </a:endParaRPr>
        </a:p>
      </dsp:txBody>
      <dsp:txXfrm>
        <a:off x="314090" y="3185633"/>
        <a:ext cx="3698706" cy="338689"/>
      </dsp:txXfrm>
    </dsp:sp>
    <dsp:sp modelId="{D8F6E238-F134-45CE-8AAC-A4D4E62BCD19}">
      <dsp:nvSpPr>
        <dsp:cNvPr id="0" name=""/>
        <dsp:cNvSpPr/>
      </dsp:nvSpPr>
      <dsp:spPr>
        <a:xfrm>
          <a:off x="4330198" y="768239"/>
          <a:ext cx="1833159" cy="2853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rPr>
            <a:t>Tech notification of any test result  that doesn’t match the patients previous history.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dia New" pitchFamily="34" charset="-34"/>
            <a:cs typeface="Cordia New" pitchFamily="34" charset="-34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 New" pitchFamily="34" charset="-34"/>
              <a:cs typeface="Cordia New" pitchFamily="34" charset="-34"/>
            </a:rPr>
            <a:t>Requires further investigation to ensure specimen integrity and correct patient identification. </a:t>
          </a:r>
          <a:endParaRPr lang="en-U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rdia New" pitchFamily="34" charset="-34"/>
            <a:cs typeface="Cordia New" pitchFamily="34" charset="-34"/>
          </a:endParaRPr>
        </a:p>
      </dsp:txBody>
      <dsp:txXfrm>
        <a:off x="4330198" y="768239"/>
        <a:ext cx="1833159" cy="285329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3037840" cy="464820"/>
          </a:xfrm>
          <a:prstGeom prst="rect">
            <a:avLst/>
          </a:prstGeom>
        </p:spPr>
        <p:txBody>
          <a:bodyPr vert="horz" lIns="93129" tIns="46566" rIns="93129" bIns="4656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4"/>
            <a:ext cx="3037840" cy="464820"/>
          </a:xfrm>
          <a:prstGeom prst="rect">
            <a:avLst/>
          </a:prstGeom>
        </p:spPr>
        <p:txBody>
          <a:bodyPr vert="horz" lIns="93129" tIns="46566" rIns="93129" bIns="46566" rtlCol="0"/>
          <a:lstStyle>
            <a:lvl1pPr algn="r">
              <a:defRPr sz="1200"/>
            </a:lvl1pPr>
          </a:lstStyle>
          <a:p>
            <a:fld id="{B96B33C7-51A0-4F6C-A566-391650F91E89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71"/>
            <a:ext cx="3037840" cy="464820"/>
          </a:xfrm>
          <a:prstGeom prst="rect">
            <a:avLst/>
          </a:prstGeom>
        </p:spPr>
        <p:txBody>
          <a:bodyPr vert="horz" lIns="93129" tIns="46566" rIns="93129" bIns="4656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71"/>
            <a:ext cx="3037840" cy="464820"/>
          </a:xfrm>
          <a:prstGeom prst="rect">
            <a:avLst/>
          </a:prstGeom>
        </p:spPr>
        <p:txBody>
          <a:bodyPr vert="horz" lIns="93129" tIns="46566" rIns="93129" bIns="46566" rtlCol="0" anchor="b"/>
          <a:lstStyle>
            <a:lvl1pPr algn="r">
              <a:defRPr sz="1200"/>
            </a:lvl1pPr>
          </a:lstStyle>
          <a:p>
            <a:fld id="{DEA9F579-B5FD-4368-926B-FF7CF9CEA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15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3037840" cy="464820"/>
          </a:xfrm>
          <a:prstGeom prst="rect">
            <a:avLst/>
          </a:prstGeom>
        </p:spPr>
        <p:txBody>
          <a:bodyPr vert="horz" lIns="93129" tIns="46566" rIns="93129" bIns="4656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4"/>
            <a:ext cx="3037840" cy="464820"/>
          </a:xfrm>
          <a:prstGeom prst="rect">
            <a:avLst/>
          </a:prstGeom>
        </p:spPr>
        <p:txBody>
          <a:bodyPr vert="horz" lIns="93129" tIns="46566" rIns="93129" bIns="46566" rtlCol="0"/>
          <a:lstStyle>
            <a:lvl1pPr algn="r">
              <a:defRPr sz="1200"/>
            </a:lvl1pPr>
          </a:lstStyle>
          <a:p>
            <a:fld id="{4CD26930-A8D3-4942-BE90-946B6A97E3A2}" type="datetimeFigureOut">
              <a:rPr lang="en-GB" smtClean="0"/>
              <a:t>14/09/2023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29" tIns="46566" rIns="93129" bIns="4656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29" tIns="46566" rIns="93129" bIns="4656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71"/>
            <a:ext cx="3037840" cy="464820"/>
          </a:xfrm>
          <a:prstGeom prst="rect">
            <a:avLst/>
          </a:prstGeom>
        </p:spPr>
        <p:txBody>
          <a:bodyPr vert="horz" lIns="93129" tIns="46566" rIns="93129" bIns="4656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71"/>
            <a:ext cx="3037840" cy="464820"/>
          </a:xfrm>
          <a:prstGeom prst="rect">
            <a:avLst/>
          </a:prstGeom>
        </p:spPr>
        <p:txBody>
          <a:bodyPr vert="horz" lIns="93129" tIns="46566" rIns="93129" bIns="46566" rtlCol="0" anchor="b"/>
          <a:lstStyle>
            <a:lvl1pPr algn="r">
              <a:defRPr sz="1200"/>
            </a:lvl1pPr>
          </a:lstStyle>
          <a:p>
            <a:fld id="{3C6AB4B6-B812-4A1D-90A7-9CAE5B8204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665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India: Remember to update date after each revision </a:t>
            </a:r>
            <a:r>
              <a:rPr lang="en-GB" smtClean="0"/>
              <a:t>of content.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14F80-5CAE-4239-9CE0-64EFB64A41D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927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393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049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659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595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267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5555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070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3849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251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557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3292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9163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6314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7788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1844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6720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5864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8638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3594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118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61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8782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9016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6585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082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2886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2301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2025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5299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9333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6731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347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329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311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886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776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847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6AB4B6-B812-4A1D-90A7-9CAE5B8204E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039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3552" y="4301136"/>
            <a:ext cx="5797296" cy="14700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1080" y="5477256"/>
            <a:ext cx="5489768" cy="1144136"/>
          </a:xfrm>
        </p:spPr>
        <p:txBody>
          <a:bodyPr/>
          <a:lstStyle>
            <a:lvl1pPr marL="0" indent="0" algn="r">
              <a:buNone/>
              <a:defRPr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360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05208"/>
            <a:ext cx="8363272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06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0040" y="1837944"/>
            <a:ext cx="4038600" cy="4288219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Arial" pitchFamily="34" charset="0"/>
              <a:buChar char="•"/>
              <a:defRPr lang="en-US" smtClean="0">
                <a:solidFill>
                  <a:schemeClr val="bg2"/>
                </a:solidFill>
              </a:defRPr>
            </a:lvl1pPr>
            <a:lvl2pPr marL="742950" indent="-285750">
              <a:buFont typeface="Arial" pitchFamily="34" charset="0"/>
              <a:buChar char="•"/>
              <a:defRPr lang="en-US" smtClean="0">
                <a:solidFill>
                  <a:schemeClr val="bg2"/>
                </a:solidFill>
              </a:defRPr>
            </a:lvl2pPr>
            <a:lvl3pPr marL="1143000" indent="-228600">
              <a:buFont typeface="Arial" pitchFamily="34" charset="0"/>
              <a:buChar char="•"/>
              <a:defRPr lang="en-US" smtClean="0">
                <a:solidFill>
                  <a:schemeClr val="bg2"/>
                </a:solidFill>
              </a:defRPr>
            </a:lvl3pPr>
            <a:lvl4pPr marL="1600200" indent="-228600">
              <a:buFont typeface="Arial" pitchFamily="34" charset="0"/>
              <a:buChar char="•"/>
              <a:defRPr lang="en-US" smtClean="0">
                <a:solidFill>
                  <a:schemeClr val="bg2"/>
                </a:solidFill>
              </a:defRPr>
            </a:lvl4pPr>
            <a:lvl5pPr marL="2057400" indent="-228600">
              <a:buFont typeface="Arial" pitchFamily="34" charset="0"/>
              <a:buChar char="•"/>
              <a:defRPr lang="en-GB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1040" y="1837944"/>
            <a:ext cx="4038600" cy="4288219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Arial" pitchFamily="34" charset="0"/>
              <a:buChar char="•"/>
              <a:defRPr lang="en-US" smtClean="0">
                <a:solidFill>
                  <a:schemeClr val="bg2"/>
                </a:solidFill>
              </a:defRPr>
            </a:lvl1pPr>
            <a:lvl2pPr marL="742950" indent="-285750">
              <a:buFont typeface="Arial" pitchFamily="34" charset="0"/>
              <a:buChar char="•"/>
              <a:defRPr lang="en-US" smtClean="0">
                <a:solidFill>
                  <a:schemeClr val="bg2"/>
                </a:solidFill>
              </a:defRPr>
            </a:lvl2pPr>
            <a:lvl3pPr marL="1143000" indent="-228600">
              <a:buFont typeface="Arial" pitchFamily="34" charset="0"/>
              <a:buChar char="•"/>
              <a:defRPr lang="en-US" smtClean="0">
                <a:solidFill>
                  <a:schemeClr val="bg2"/>
                </a:solidFill>
              </a:defRPr>
            </a:lvl3pPr>
            <a:lvl4pPr marL="1600200" indent="-228600">
              <a:buFont typeface="Arial" pitchFamily="34" charset="0"/>
              <a:buChar char="•"/>
              <a:defRPr lang="en-US" smtClean="0">
                <a:solidFill>
                  <a:schemeClr val="bg2"/>
                </a:solidFill>
              </a:defRPr>
            </a:lvl4pPr>
            <a:lvl5pPr marL="2057400" indent="-228600">
              <a:buFont typeface="Arial" pitchFamily="34" charset="0"/>
              <a:buChar char="•"/>
              <a:defRPr lang="en-GB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78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896" y="167227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0896" y="2377439"/>
            <a:ext cx="4040188" cy="374872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>
                <a:solidFill>
                  <a:schemeClr val="bg2"/>
                </a:solidFill>
              </a:defRPr>
            </a:lvl1pPr>
            <a:lvl2pPr>
              <a:defRPr lang="en-US" smtClean="0">
                <a:solidFill>
                  <a:schemeClr val="bg2"/>
                </a:solidFill>
              </a:defRPr>
            </a:lvl2pPr>
            <a:lvl3pPr>
              <a:defRPr lang="en-US" smtClean="0">
                <a:solidFill>
                  <a:schemeClr val="bg2"/>
                </a:solidFill>
              </a:defRPr>
            </a:lvl3pPr>
            <a:lvl4pPr>
              <a:defRPr lang="en-US" smtClean="0">
                <a:solidFill>
                  <a:schemeClr val="bg2"/>
                </a:solidFill>
              </a:defRPr>
            </a:lvl4pPr>
            <a:lvl5pPr>
              <a:defRPr lang="en-GB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8721" y="167227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8721" y="2377439"/>
            <a:ext cx="4041775" cy="3748723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>
                <a:solidFill>
                  <a:schemeClr val="bg2"/>
                </a:solidFill>
              </a:defRPr>
            </a:lvl1pPr>
            <a:lvl2pPr>
              <a:defRPr lang="en-US" smtClean="0">
                <a:solidFill>
                  <a:schemeClr val="bg2"/>
                </a:solidFill>
              </a:defRPr>
            </a:lvl2pPr>
            <a:lvl3pPr>
              <a:defRPr lang="en-US" smtClean="0">
                <a:solidFill>
                  <a:schemeClr val="bg2"/>
                </a:solidFill>
              </a:defRPr>
            </a:lvl3pPr>
            <a:lvl4pPr>
              <a:defRPr lang="en-US" smtClean="0">
                <a:solidFill>
                  <a:schemeClr val="bg2"/>
                </a:solidFill>
              </a:defRPr>
            </a:lvl4pPr>
            <a:lvl5pPr>
              <a:defRPr lang="en-GB"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343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647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166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305208"/>
            <a:ext cx="83632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811957"/>
            <a:ext cx="8363272" cy="4353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143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spcAft>
          <a:spcPts val="600"/>
        </a:spcAft>
        <a:buClr>
          <a:schemeClr val="accent3"/>
        </a:buClr>
        <a:buFont typeface="Arial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600"/>
        </a:spcBef>
        <a:spcAft>
          <a:spcPts val="600"/>
        </a:spcAft>
        <a:buClr>
          <a:schemeClr val="accent3"/>
        </a:buClr>
        <a:buFont typeface="Arial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600"/>
        </a:spcBef>
        <a:spcAft>
          <a:spcPts val="600"/>
        </a:spcAft>
        <a:buClr>
          <a:schemeClr val="accent3"/>
        </a:buClr>
        <a:buFont typeface="Arial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600"/>
        </a:spcBef>
        <a:spcAft>
          <a:spcPts val="600"/>
        </a:spcAft>
        <a:buClr>
          <a:schemeClr val="accent3"/>
        </a:buClr>
        <a:buFont typeface="Arial" pitchFamily="34" charset="0"/>
        <a:buChar char="•"/>
        <a:defRPr sz="14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600"/>
        </a:spcBef>
        <a:spcAft>
          <a:spcPts val="600"/>
        </a:spcAft>
        <a:buClr>
          <a:schemeClr val="accent3"/>
        </a:buClr>
        <a:buFont typeface="Arial" pitchFamily="34" charset="0"/>
        <a:buChar char="•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4.wdp"/><Relationship Id="rId5" Type="http://schemas.openxmlformats.org/officeDocument/2006/relationships/image" Target="../media/image31.png"/><Relationship Id="rId4" Type="http://schemas.microsoft.com/office/2007/relationships/hdphoto" Target="../media/hdphoto23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7.wdp"/><Relationship Id="rId11" Type="http://schemas.microsoft.com/office/2007/relationships/hdphoto" Target="../media/hdphoto29.wdp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microsoft.com/office/2007/relationships/hdphoto" Target="../media/hdphoto26.wdp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39.jpg"/><Relationship Id="rId4" Type="http://schemas.openxmlformats.org/officeDocument/2006/relationships/diagramLayout" Target="../diagrams/layout3.xml"/><Relationship Id="rId9" Type="http://schemas.microsoft.com/office/2007/relationships/hdphoto" Target="../media/hdphoto30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11" Type="http://schemas.microsoft.com/office/2007/relationships/hdphoto" Target="../media/hdphoto32.wdp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41.png"/><Relationship Id="rId4" Type="http://schemas.openxmlformats.org/officeDocument/2006/relationships/diagramLayout" Target="../diagrams/layout4.xml"/><Relationship Id="rId9" Type="http://schemas.microsoft.com/office/2007/relationships/hdphoto" Target="../media/hdphoto3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microsoft.com/office/2007/relationships/hdphoto" Target="../media/hdphoto3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microsoft.com/office/2007/relationships/hdphoto" Target="../media/hdphoto33.wdp"/><Relationship Id="rId4" Type="http://schemas.openxmlformats.org/officeDocument/2006/relationships/diagramLayout" Target="../diagrams/layout6.xml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1.wdp"/><Relationship Id="rId5" Type="http://schemas.openxmlformats.org/officeDocument/2006/relationships/image" Target="../media/image40.png"/><Relationship Id="rId4" Type="http://schemas.microsoft.com/office/2007/relationships/hdphoto" Target="../media/hdphoto34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13" Type="http://schemas.microsoft.com/office/2007/relationships/hdphoto" Target="../media/hdphoto40.wdp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7.wdp"/><Relationship Id="rId11" Type="http://schemas.microsoft.com/office/2007/relationships/hdphoto" Target="../media/hdphoto39.wdp"/><Relationship Id="rId5" Type="http://schemas.openxmlformats.org/officeDocument/2006/relationships/image" Target="../media/image50.png"/><Relationship Id="rId15" Type="http://schemas.microsoft.com/office/2007/relationships/hdphoto" Target="../media/hdphoto41.wdp"/><Relationship Id="rId10" Type="http://schemas.openxmlformats.org/officeDocument/2006/relationships/image" Target="../media/image53.png"/><Relationship Id="rId4" Type="http://schemas.microsoft.com/office/2007/relationships/hdphoto" Target="../media/hdphoto36.wdp"/><Relationship Id="rId9" Type="http://schemas.openxmlformats.org/officeDocument/2006/relationships/image" Target="../media/image52.jpeg"/><Relationship Id="rId1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12" Type="http://schemas.microsoft.com/office/2007/relationships/hdphoto" Target="../media/hdphoto45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3.wdp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microsoft.com/office/2007/relationships/hdphoto" Target="../media/hdphoto44.wdp"/><Relationship Id="rId4" Type="http://schemas.microsoft.com/office/2007/relationships/hdphoto" Target="../media/hdphoto42.wdp"/><Relationship Id="rId9" Type="http://schemas.openxmlformats.org/officeDocument/2006/relationships/image" Target="../media/image59.png"/><Relationship Id="rId14" Type="http://schemas.microsoft.com/office/2007/relationships/hdphoto" Target="../media/hdphoto46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7.wdp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2.wdp"/><Relationship Id="rId5" Type="http://schemas.openxmlformats.org/officeDocument/2006/relationships/image" Target="../media/image63.png"/><Relationship Id="rId4" Type="http://schemas.microsoft.com/office/2007/relationships/hdphoto" Target="../media/hdphoto2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eg"/><Relationship Id="rId4" Type="http://schemas.microsoft.com/office/2007/relationships/hdphoto" Target="../media/hdphoto48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51.png"/><Relationship Id="rId7" Type="http://schemas.openxmlformats.org/officeDocument/2006/relationships/diagramQuickStyle" Target="../diagrams/quickStyle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10" Type="http://schemas.openxmlformats.org/officeDocument/2006/relationships/image" Target="../media/image73.jpeg"/><Relationship Id="rId4" Type="http://schemas.microsoft.com/office/2007/relationships/hdphoto" Target="../media/hdphoto38.wdp"/><Relationship Id="rId9" Type="http://schemas.microsoft.com/office/2007/relationships/diagramDrawing" Target="../diagrams/drawing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microsoft.com/office/2007/relationships/hdphoto" Target="../media/hdphoto49.wdp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52.wdp"/><Relationship Id="rId3" Type="http://schemas.openxmlformats.org/officeDocument/2006/relationships/image" Target="../media/image86.png"/><Relationship Id="rId7" Type="http://schemas.openxmlformats.org/officeDocument/2006/relationships/image" Target="../media/image88.png"/><Relationship Id="rId12" Type="http://schemas.microsoft.com/office/2007/relationships/hdphoto" Target="../media/hdphoto54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1.wdp"/><Relationship Id="rId11" Type="http://schemas.openxmlformats.org/officeDocument/2006/relationships/image" Target="../media/image90.png"/><Relationship Id="rId5" Type="http://schemas.openxmlformats.org/officeDocument/2006/relationships/image" Target="../media/image87.png"/><Relationship Id="rId10" Type="http://schemas.microsoft.com/office/2007/relationships/hdphoto" Target="../media/hdphoto53.wdp"/><Relationship Id="rId4" Type="http://schemas.microsoft.com/office/2007/relationships/hdphoto" Target="../media/hdphoto50.wdp"/><Relationship Id="rId9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93.GIF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10" Type="http://schemas.openxmlformats.org/officeDocument/2006/relationships/image" Target="../media/image95.jpg"/><Relationship Id="rId4" Type="http://schemas.openxmlformats.org/officeDocument/2006/relationships/diagramData" Target="../diagrams/data9.xml"/><Relationship Id="rId9" Type="http://schemas.openxmlformats.org/officeDocument/2006/relationships/image" Target="../media/image9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jpg"/><Relationship Id="rId4" Type="http://schemas.openxmlformats.org/officeDocument/2006/relationships/image" Target="../media/image9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microsoft.com/office/2007/relationships/hdphoto" Target="../media/hdphoto56.wdp"/><Relationship Id="rId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8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microsoft.com/office/2007/relationships/diagramDrawing" Target="../diagrams/drawing1.xml"/><Relationship Id="rId5" Type="http://schemas.openxmlformats.org/officeDocument/2006/relationships/image" Target="../media/image9.png"/><Relationship Id="rId10" Type="http://schemas.openxmlformats.org/officeDocument/2006/relationships/diagramColors" Target="../diagrams/colors1.xml"/><Relationship Id="rId4" Type="http://schemas.microsoft.com/office/2007/relationships/hdphoto" Target="../media/hdphoto4.wdp"/><Relationship Id="rId9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10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microsoft.com/office/2007/relationships/hdphoto" Target="../media/hdphoto1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2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18.png"/><Relationship Id="rId14" Type="http://schemas.microsoft.com/office/2007/relationships/hdphoto" Target="../media/hdphoto1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microsoft.com/office/2007/relationships/hdphoto" Target="../media/hdphoto19.wdp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2.xml"/><Relationship Id="rId11" Type="http://schemas.microsoft.com/office/2007/relationships/hdphoto" Target="../media/hdphoto18.wdp"/><Relationship Id="rId5" Type="http://schemas.openxmlformats.org/officeDocument/2006/relationships/diagramData" Target="../diagrams/data2.xml"/><Relationship Id="rId15" Type="http://schemas.microsoft.com/office/2007/relationships/hdphoto" Target="../media/hdphoto20.wdp"/><Relationship Id="rId10" Type="http://schemas.openxmlformats.org/officeDocument/2006/relationships/image" Target="../media/image22.png"/><Relationship Id="rId4" Type="http://schemas.microsoft.com/office/2007/relationships/hdphoto" Target="../media/hdphoto17.wdp"/><Relationship Id="rId9" Type="http://schemas.microsoft.com/office/2007/relationships/diagramDrawing" Target="../diagrams/drawing2.xml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5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2.wdp"/><Relationship Id="rId5" Type="http://schemas.openxmlformats.org/officeDocument/2006/relationships/image" Target="../media/image26.png"/><Relationship Id="rId4" Type="http://schemas.microsoft.com/office/2007/relationships/hdphoto" Target="../media/hdphoto21.wdp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9969" y="2444022"/>
            <a:ext cx="7694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50800" dist="38100" dir="13500000" algn="br" rotWithShape="0">
                    <a:schemeClr val="bg1">
                      <a:alpha val="40000"/>
                    </a:schemeClr>
                  </a:outerShdw>
                </a:effectLst>
              </a:rPr>
              <a:t>Meridian Laboratory Corporation</a:t>
            </a:r>
            <a:endParaRPr lang="en-US" sz="3600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50800" dist="38100" dir="13500000" algn="br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5100" y="3341626"/>
            <a:ext cx="5277395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800" i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Inside</a:t>
            </a:r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  <a:effectLst/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  <a:effectLst/>
                <a:latin typeface="Gabriola" pitchFamily="82" charset="0"/>
              </a:rPr>
              <a:t>&amp; </a:t>
            </a:r>
            <a:r>
              <a:rPr lang="en-US" sz="5400" b="1" dirty="0" smtClean="0">
                <a:solidFill>
                  <a:schemeClr val="accent5">
                    <a:lumMod val="75000"/>
                  </a:schemeClr>
                </a:solidFill>
                <a:effectLst/>
                <a:latin typeface="Franklin Gothic Heavy" pitchFamily="34" charset="0"/>
                <a:cs typeface="Aharoni" pitchFamily="2" charset="-79"/>
              </a:rPr>
              <a:t>Out</a:t>
            </a:r>
            <a:endParaRPr lang="en-US" sz="5400" b="1" dirty="0">
              <a:solidFill>
                <a:schemeClr val="accent5">
                  <a:lumMod val="75000"/>
                </a:schemeClr>
              </a:solidFill>
              <a:effectLst/>
              <a:latin typeface="Franklin Gothic Heavy" pitchFamily="34" charset="0"/>
              <a:cs typeface="Aharoni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6489" y="4394773"/>
            <a:ext cx="52773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Training Development Program</a:t>
            </a:r>
          </a:p>
          <a:p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523829"/>
            <a:ext cx="9144001" cy="334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55892" y="6563509"/>
            <a:ext cx="2442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latin typeface="Andalus" pitchFamily="18" charset="-78"/>
                <a:cs typeface="Andalus" pitchFamily="18" charset="-78"/>
              </a:rPr>
              <a:t>Updated 11/2022 IH/MS</a:t>
            </a:r>
            <a:endParaRPr lang="en-US" sz="1600" dirty="0">
              <a:solidFill>
                <a:schemeClr val="bg1">
                  <a:lumMod val="10000"/>
                </a:schemeClr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4891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5127172" y="1835423"/>
            <a:ext cx="2830284" cy="4123275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941" y="1928224"/>
            <a:ext cx="2810024" cy="41205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65" y="1536579"/>
            <a:ext cx="3504910" cy="4330910"/>
          </a:xfrm>
          <a:prstGeom prst="rect">
            <a:avLst/>
          </a:prstGeom>
          <a:effectLst>
            <a:outerShdw blurRad="152400" dist="317500" dir="5400000" sx="90000" sy="-19000" rotWithShape="0">
              <a:schemeClr val="bg1">
                <a:alpha val="15000"/>
              </a:scheme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81148" y="319762"/>
            <a:ext cx="6061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  <a:latin typeface="Iskoola Pota" pitchFamily="34" charset="0"/>
                <a:cs typeface="Iskoola Pota" pitchFamily="34" charset="0"/>
              </a:rPr>
              <a:t>Specimen</a:t>
            </a:r>
            <a:r>
              <a:rPr lang="en-US" sz="3200" dirty="0" smtClean="0">
                <a:latin typeface="Lucida Calligraphy" pitchFamily="66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Mongolian Baiti" pitchFamily="66" charset="0"/>
                <a:cs typeface="Mongolian Baiti" pitchFamily="66" charset="0"/>
              </a:rPr>
              <a:t>REJECTIONS</a:t>
            </a:r>
            <a:r>
              <a:rPr lang="en-US" sz="3600" b="1" dirty="0" smtClean="0">
                <a:solidFill>
                  <a:schemeClr val="bg1"/>
                </a:solidFill>
                <a:latin typeface="Mongolian Baiti" pitchFamily="66" charset="0"/>
                <a:cs typeface="Mongolian Baiti" pitchFamily="66" charset="0"/>
              </a:rPr>
              <a:t>…..</a:t>
            </a:r>
            <a:endParaRPr lang="en-US" sz="3600" b="1" dirty="0">
              <a:solidFill>
                <a:schemeClr val="bg1"/>
              </a:solidFill>
              <a:latin typeface="Mongolian Baiti" pitchFamily="66" charset="0"/>
              <a:cs typeface="Mongolian Baiti" pitchFamily="66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55039"/>
            <a:ext cx="914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707" y="1667691"/>
            <a:ext cx="826878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94" b="95821" l="3652" r="99033">
                        <a14:foregroundMark x1="15897" y1="71835" x2="15897" y2="71835"/>
                        <a14:foregroundMark x1="3759" y1="69352" x2="3759" y2="69352"/>
                        <a14:foregroundMark x1="10419" y1="95821" x2="10419" y2="95821"/>
                        <a14:foregroundMark x1="94307" y1="67414" x2="94307" y2="67414"/>
                        <a14:foregroundMark x1="88829" y1="66869" x2="88829" y2="66869"/>
                        <a14:foregroundMark x1="92266" y1="58449" x2="92266" y2="58449"/>
                        <a14:foregroundMark x1="34801" y1="31617" x2="34801" y2="31617"/>
                        <a14:foregroundMark x1="35768" y1="37311" x2="35768" y2="37311"/>
                        <a14:foregroundMark x1="33405" y1="37311" x2="33405" y2="37311"/>
                        <a14:foregroundMark x1="45972" y1="33495" x2="45972" y2="33495"/>
                        <a14:foregroundMark x1="49624" y1="37735" x2="49624" y2="37735"/>
                        <a14:foregroundMark x1="47261" y1="36220" x2="47261" y2="36220"/>
                        <a14:foregroundMark x1="31364" y1="37129" x2="31364" y2="37129"/>
                        <a14:foregroundMark x1="34765" y1="30391" x2="34765" y2="30391"/>
                        <a14:foregroundMark x1="33102" y1="42188" x2="33102" y2="42188"/>
                        <a14:foregroundMark x1="29640" y1="40469" x2="29640" y2="4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857" r="12077"/>
          <a:stretch/>
        </p:blipFill>
        <p:spPr>
          <a:xfrm>
            <a:off x="5599682" y="2260457"/>
            <a:ext cx="2220543" cy="34560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508070" y="1136468"/>
            <a:ext cx="6622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ongolian Baiti" pitchFamily="66" charset="0"/>
                <a:cs typeface="Mongolian Baiti" pitchFamily="66" charset="0"/>
              </a:rPr>
              <a:t>o</a:t>
            </a:r>
            <a:r>
              <a:rPr lang="en-US" sz="2000" dirty="0" smtClean="0">
                <a:latin typeface="Mongolian Baiti" pitchFamily="66" charset="0"/>
                <a:cs typeface="Mongolian Baiti" pitchFamily="66" charset="0"/>
              </a:rPr>
              <a:t>ccur when the integrity of the sample is compromised</a:t>
            </a:r>
            <a:r>
              <a:rPr lang="en-US" dirty="0" smtClean="0">
                <a:latin typeface="Mongolian Baiti" pitchFamily="66" charset="0"/>
                <a:cs typeface="Mongolian Baiti" pitchFamily="66" charset="0"/>
              </a:rPr>
              <a:t>. </a:t>
            </a:r>
            <a:endParaRPr lang="en-US" dirty="0">
              <a:latin typeface="Mongolian Baiti" pitchFamily="66" charset="0"/>
              <a:cs typeface="Mongolian Baiti" pitchFamily="66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930358" y="2666649"/>
            <a:ext cx="2645228" cy="521353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Mongolian Baiti" pitchFamily="66" charset="0"/>
                <a:cs typeface="Mongolian Baiti" pitchFamily="66" charset="0"/>
              </a:rPr>
              <a:t>Hemolysis</a:t>
            </a:r>
            <a:endParaRPr lang="en-US" dirty="0">
              <a:solidFill>
                <a:schemeClr val="bg2">
                  <a:lumMod val="50000"/>
                </a:schemeClr>
              </a:solidFill>
              <a:latin typeface="Mongolian Baiti" pitchFamily="66" charset="0"/>
              <a:cs typeface="Mongolian Baiti" pitchFamily="66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926772" y="5260309"/>
            <a:ext cx="2645228" cy="521353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Mongolian Baiti" pitchFamily="66" charset="0"/>
                <a:cs typeface="Mongolian Baiti" pitchFamily="66" charset="0"/>
              </a:rPr>
              <a:t>Unspun</a:t>
            </a:r>
            <a:endParaRPr lang="en-US" dirty="0">
              <a:solidFill>
                <a:schemeClr val="bg2">
                  <a:lumMod val="50000"/>
                </a:schemeClr>
              </a:solidFill>
              <a:latin typeface="Mongolian Baiti" pitchFamily="66" charset="0"/>
              <a:cs typeface="Mongolian Baiti" pitchFamily="66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926772" y="4635245"/>
            <a:ext cx="2645228" cy="521353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Mongolian Baiti" pitchFamily="66" charset="0"/>
                <a:cs typeface="Mongolian Baiti" pitchFamily="66" charset="0"/>
              </a:rPr>
              <a:t>Clotted</a:t>
            </a:r>
            <a:endParaRPr lang="en-US" dirty="0">
              <a:solidFill>
                <a:schemeClr val="bg2">
                  <a:lumMod val="50000"/>
                </a:schemeClr>
              </a:solidFill>
              <a:latin typeface="Mongolian Baiti" pitchFamily="66" charset="0"/>
              <a:cs typeface="Mongolian Baiti" pitchFamily="66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926772" y="3978040"/>
            <a:ext cx="2645228" cy="521353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Mongolian Baiti" pitchFamily="66" charset="0"/>
                <a:cs typeface="Mongolian Baiti" pitchFamily="66" charset="0"/>
              </a:rPr>
              <a:t>Quantity Not Sufficient</a:t>
            </a:r>
            <a:endParaRPr lang="en-US" dirty="0">
              <a:solidFill>
                <a:schemeClr val="bg2">
                  <a:lumMod val="50000"/>
                </a:schemeClr>
              </a:solidFill>
              <a:latin typeface="Mongolian Baiti" pitchFamily="66" charset="0"/>
              <a:cs typeface="Mongolian Baiti" pitchFamily="66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908934" y="2009201"/>
            <a:ext cx="2645228" cy="521353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Mongolian Baiti" pitchFamily="66" charset="0"/>
                <a:cs typeface="Mongolian Baiti" pitchFamily="66" charset="0"/>
              </a:rPr>
              <a:t>Pre Bun = Post BUN</a:t>
            </a:r>
            <a:endParaRPr lang="en-US" dirty="0">
              <a:solidFill>
                <a:schemeClr val="bg2">
                  <a:lumMod val="50000"/>
                </a:schemeClr>
              </a:solidFill>
              <a:latin typeface="Mongolian Baiti" pitchFamily="66" charset="0"/>
              <a:cs typeface="Mongolian Baiti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59530" y="6127040"/>
            <a:ext cx="3526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F</a:t>
            </a:r>
            <a:r>
              <a:rPr lang="en-US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ibrin Clot: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golian Baiti" pitchFamily="66" charset="0"/>
                <a:cs typeface="Mongolian Baiti" pitchFamily="66" charset="0"/>
              </a:rPr>
              <a:t> Caused by inadequate clotting time before centrifuging</a:t>
            </a:r>
            <a:r>
              <a:rPr lang="en-US" dirty="0" smtClean="0">
                <a:latin typeface="Mongolian Baiti" pitchFamily="66" charset="0"/>
                <a:cs typeface="Mongolian Baiti" pitchFamily="66" charset="0"/>
              </a:rPr>
              <a:t>.</a:t>
            </a:r>
            <a:endParaRPr lang="en-US" dirty="0">
              <a:latin typeface="Mongolian Baiti" pitchFamily="66" charset="0"/>
              <a:cs typeface="Mongolian Baiti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6130" y="6061725"/>
            <a:ext cx="3526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Mongolian Baiti" pitchFamily="66" charset="0"/>
                <a:cs typeface="Mongolian Baiti" pitchFamily="66" charset="0"/>
              </a:rPr>
              <a:t>Specimens are much easier to </a:t>
            </a:r>
            <a:r>
              <a:rPr lang="en-US" b="1" dirty="0" smtClean="0">
                <a:solidFill>
                  <a:srgbClr val="FF0000"/>
                </a:solidFill>
                <a:latin typeface="Mongolian Baiti" pitchFamily="66" charset="0"/>
                <a:cs typeface="Mongolian Baiti" pitchFamily="66" charset="0"/>
              </a:rPr>
              <a:t>Run</a:t>
            </a:r>
            <a:r>
              <a:rPr lang="en-US" dirty="0" smtClean="0">
                <a:latin typeface="Mongolian Baiti" pitchFamily="66" charset="0"/>
                <a:cs typeface="Mongolian Baiti" pitchFamily="66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Mongolian Baiti" pitchFamily="66" charset="0"/>
                <a:cs typeface="Mongolian Baiti" pitchFamily="66" charset="0"/>
              </a:rPr>
              <a:t>than</a:t>
            </a:r>
            <a:r>
              <a:rPr lang="en-US" dirty="0" smtClean="0">
                <a:latin typeface="Mongolian Baiti" pitchFamily="66" charset="0"/>
                <a:cs typeface="Mongolian Baiti" pitchFamily="66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Mongolian Baiti" pitchFamily="66" charset="0"/>
                <a:cs typeface="Mongolian Baiti" pitchFamily="66" charset="0"/>
              </a:rPr>
              <a:t>Reject.</a:t>
            </a:r>
            <a:endParaRPr lang="en-US" b="1" dirty="0">
              <a:solidFill>
                <a:srgbClr val="FF0000"/>
              </a:solidFill>
              <a:latin typeface="Mongolian Baiti" pitchFamily="66" charset="0"/>
              <a:cs typeface="Mongolian Baiti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7594796">
            <a:off x="-821963" y="3467411"/>
            <a:ext cx="3539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Mongolian Baiti" pitchFamily="66" charset="0"/>
                <a:cs typeface="Mongolian Baiti" pitchFamily="66" charset="0"/>
              </a:rPr>
              <a:t>Top</a:t>
            </a:r>
            <a:r>
              <a:rPr lang="en-US" sz="2800" dirty="0" smtClean="0">
                <a:effectLst>
                  <a:reflection blurRad="6350" stA="55000" endA="300" endPos="45500" dir="5400000" sy="-100000" algn="bl" rotWithShape="0"/>
                </a:effectLst>
                <a:latin typeface="Mongolian Baiti" pitchFamily="66" charset="0"/>
                <a:cs typeface="Mongolian Baiti" pitchFamily="66" charset="0"/>
              </a:rPr>
              <a:t> Rejected Incidents</a:t>
            </a:r>
            <a:endParaRPr lang="en-US" sz="2800" dirty="0">
              <a:effectLst>
                <a:reflection blurRad="6350" stA="55000" endA="300" endPos="45500" dir="5400000" sy="-100000" algn="bl" rotWithShape="0"/>
              </a:effectLst>
              <a:latin typeface="Mongolian Baiti" pitchFamily="66" charset="0"/>
              <a:cs typeface="Mongolian Baiti" pitchFamily="66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916710" y="3326441"/>
            <a:ext cx="2645228" cy="521353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Mongolian Baiti" pitchFamily="66" charset="0"/>
                <a:cs typeface="Mongolian Baiti" pitchFamily="66" charset="0"/>
              </a:rPr>
              <a:t>Heparin Contamination</a:t>
            </a:r>
            <a:endParaRPr lang="en-US" dirty="0">
              <a:solidFill>
                <a:schemeClr val="bg2">
                  <a:lumMod val="50000"/>
                </a:schemeClr>
              </a:solidFill>
              <a:latin typeface="Mongolian Baiti" pitchFamily="66" charset="0"/>
              <a:cs typeface="Mongolian Baiti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7900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" grpId="0"/>
      <p:bldP spid="22" grpId="0" animBg="1"/>
      <p:bldP spid="21" grpId="0" animBg="1"/>
      <p:bldP spid="19" grpId="0" animBg="1"/>
      <p:bldP spid="18" grpId="0" animBg="1"/>
      <p:bldP spid="17" grpId="0" animBg="1"/>
      <p:bldP spid="32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21370112">
            <a:off x="7469695" y="4999291"/>
            <a:ext cx="1590666" cy="1452920"/>
          </a:xfrm>
          <a:prstGeom prst="rect">
            <a:avLst/>
          </a:prstGeom>
          <a:solidFill>
            <a:schemeClr val="bg2">
              <a:lumMod val="75000"/>
              <a:alpha val="46000"/>
            </a:schemeClr>
          </a:solidFill>
          <a:ln w="50800"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6050473" y="1202998"/>
            <a:ext cx="0" cy="5679947"/>
          </a:xfrm>
          <a:prstGeom prst="line">
            <a:avLst/>
          </a:prstGeom>
          <a:ln w="254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719449" y="1201803"/>
            <a:ext cx="0" cy="5679947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1202999"/>
            <a:ext cx="9144000" cy="0"/>
          </a:xfrm>
          <a:prstGeom prst="line">
            <a:avLst/>
          </a:prstGeom>
          <a:ln w="412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 rot="21303699">
            <a:off x="6408711" y="1035553"/>
            <a:ext cx="2614550" cy="17412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" name="Rectangle 32"/>
          <p:cNvSpPr/>
          <p:nvPr/>
        </p:nvSpPr>
        <p:spPr>
          <a:xfrm>
            <a:off x="6483927" y="1082985"/>
            <a:ext cx="2553192" cy="1638867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5794976">
            <a:off x="4028096" y="538484"/>
            <a:ext cx="751806" cy="2556425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21328774">
            <a:off x="150579" y="332678"/>
            <a:ext cx="1290129" cy="2968039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/>
          <p:cNvSpPr/>
          <p:nvPr/>
        </p:nvSpPr>
        <p:spPr>
          <a:xfrm>
            <a:off x="237502" y="409183"/>
            <a:ext cx="1163781" cy="2815027"/>
          </a:xfrm>
          <a:prstGeom prst="rect">
            <a:avLst/>
          </a:prstGeom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192480" y="490480"/>
            <a:ext cx="2470067" cy="369332"/>
          </a:xfrm>
          <a:prstGeom prst="rect">
            <a:avLst/>
          </a:prstGeom>
          <a:solidFill>
            <a:srgbClr val="FFFFFF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contourW="12700" prstMaterial="matte">
            <a:bevelT w="127000" h="63500"/>
            <a:contourClr>
              <a:schemeClr val="bg1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Pre BUN = Post BUN</a:t>
            </a:r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61211" y="464335"/>
            <a:ext cx="2675908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Interfering Medications</a:t>
            </a:r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1364" y1="74864" x2="31364" y2="74864"/>
                        <a14:backgroundMark x1="81418" y1="77710" x2="81418" y2="777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12" t="17123" r="31754" b="19048"/>
          <a:stretch/>
        </p:blipFill>
        <p:spPr>
          <a:xfrm rot="21426504">
            <a:off x="494758" y="730908"/>
            <a:ext cx="649269" cy="24724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882" y="502355"/>
            <a:ext cx="2470067" cy="36933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Hemolysis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6885" y="3258666"/>
            <a:ext cx="2410063" cy="36933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Increases: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5011" y="3525905"/>
            <a:ext cx="20781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Calcium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Iron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Potassium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Albumin</a:t>
            </a: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LDH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Phosphorus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2509" y="5245352"/>
            <a:ext cx="2410063" cy="36933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Decreases: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7138" y="5510283"/>
            <a:ext cx="2078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Bilirubin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T4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Glucose</a:t>
            </a:r>
          </a:p>
        </p:txBody>
      </p:sp>
      <p:sp>
        <p:nvSpPr>
          <p:cNvPr id="20" name="Oval 19"/>
          <p:cNvSpPr/>
          <p:nvPr/>
        </p:nvSpPr>
        <p:spPr>
          <a:xfrm>
            <a:off x="337802" y="2386942"/>
            <a:ext cx="938791" cy="40376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890642" y="2185061"/>
            <a:ext cx="457201" cy="344386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95643" y="1877284"/>
            <a:ext cx="1715987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>
                    <a:lumMod val="10000"/>
                  </a:schemeClr>
                </a:solidFill>
              </a:rPr>
              <a:t>Hemolyzed</a:t>
            </a:r>
            <a:r>
              <a:rPr lang="en-US" sz="1400" dirty="0" smtClean="0">
                <a:solidFill>
                  <a:schemeClr val="bg1">
                    <a:lumMod val="10000"/>
                  </a:schemeClr>
                </a:solidFill>
              </a:rPr>
              <a:t> Serum</a:t>
            </a:r>
            <a:endParaRPr lang="en-US" sz="1400" dirty="0">
              <a:solidFill>
                <a:schemeClr val="bg1">
                  <a:lumMod val="10000"/>
                </a:schemeClr>
              </a:solidFill>
            </a:endParaRPr>
          </a:p>
        </p:txBody>
      </p:sp>
      <p:sp useBgFill="1">
        <p:nvSpPr>
          <p:cNvPr id="26" name="Rectangle 25"/>
          <p:cNvSpPr/>
          <p:nvPr/>
        </p:nvSpPr>
        <p:spPr>
          <a:xfrm rot="5400000">
            <a:off x="3983454" y="710170"/>
            <a:ext cx="840615" cy="2213053"/>
          </a:xfrm>
          <a:prstGeom prst="rect">
            <a:avLst/>
          </a:prstGeom>
          <a:ln w="349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4350" y1="72744" x2="54350" y2="72744"/>
                        <a14:foregroundMark x1="54350" y1="78074" x2="54350" y2="78074"/>
                        <a14:foregroundMark x1="58754" y1="45912" x2="58754" y2="459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12" t="32952" r="35808" b="9905"/>
          <a:stretch/>
        </p:blipFill>
        <p:spPr>
          <a:xfrm rot="16200000">
            <a:off x="4199701" y="843974"/>
            <a:ext cx="408120" cy="161099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019631" y="2566270"/>
            <a:ext cx="262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92D050"/>
                </a:solidFill>
              </a:rPr>
              <a:t>Collection Error: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09640" y="3103877"/>
            <a:ext cx="2548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§"/>
            </a:pPr>
            <a:r>
              <a:rPr lang="en-US" sz="2000" dirty="0" smtClean="0">
                <a:latin typeface="BrowalliaUPC" pitchFamily="34" charset="-34"/>
                <a:cs typeface="BrowalliaUPC" pitchFamily="34" charset="-34"/>
              </a:rPr>
              <a:t>Collected both Pre BUN and Post BUN specimens at the same time.</a:t>
            </a:r>
            <a:endParaRPr lang="en-US" sz="2000" dirty="0"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43381" y="4464849"/>
            <a:ext cx="262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92D050"/>
                </a:solidFill>
              </a:rPr>
              <a:t>Labeling Error: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36288" y="4947769"/>
            <a:ext cx="2736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§"/>
            </a:pPr>
            <a:r>
              <a:rPr lang="en-US" sz="2000" dirty="0" smtClean="0">
                <a:latin typeface="BrowalliaUPC" pitchFamily="34" charset="-34"/>
                <a:cs typeface="BrowalliaUPC" pitchFamily="34" charset="-34"/>
              </a:rPr>
              <a:t>Labeled the Pre BUN with Post BUN label, </a:t>
            </a:r>
            <a:r>
              <a:rPr lang="en-US" sz="2000" i="1" dirty="0" smtClean="0">
                <a:latin typeface="BrowalliaUPC" pitchFamily="34" charset="-34"/>
                <a:cs typeface="BrowalliaUPC" pitchFamily="34" charset="-34"/>
              </a:rPr>
              <a:t>or </a:t>
            </a:r>
            <a:r>
              <a:rPr lang="en-US" sz="2000" i="1" dirty="0" err="1" smtClean="0">
                <a:latin typeface="BrowalliaUPC" pitchFamily="34" charset="-34"/>
                <a:cs typeface="BrowalliaUPC" pitchFamily="34" charset="-34"/>
              </a:rPr>
              <a:t>vis</a:t>
            </a:r>
            <a:r>
              <a:rPr lang="en-US" sz="2000" i="1" dirty="0" smtClean="0">
                <a:latin typeface="BrowalliaUPC" pitchFamily="34" charset="-34"/>
                <a:cs typeface="BrowalliaUPC" pitchFamily="34" charset="-34"/>
              </a:rPr>
              <a:t> versa. </a:t>
            </a:r>
            <a:endParaRPr lang="en-US" sz="2000" i="1" dirty="0">
              <a:latin typeface="BrowalliaUPC" pitchFamily="34" charset="-34"/>
              <a:cs typeface="BrowalliaUPC" pitchFamily="34" charset="-34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15" b="10316"/>
          <a:stretch/>
        </p:blipFill>
        <p:spPr>
          <a:xfrm>
            <a:off x="6567055" y="1097982"/>
            <a:ext cx="2576945" cy="162387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55263" y="6259169"/>
            <a:ext cx="8032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  <a:latin typeface="Iskoola Pota" pitchFamily="34" charset="0"/>
                <a:cs typeface="Iskoola Pota" pitchFamily="34" charset="0"/>
              </a:rPr>
              <a:t>Specimen</a:t>
            </a:r>
            <a:r>
              <a:rPr lang="en-US" sz="3200" dirty="0" smtClean="0">
                <a:latin typeface="Lucida Calligraphy" pitchFamily="66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Mongolian Baiti" pitchFamily="66" charset="0"/>
                <a:cs typeface="Mongolian Baiti" pitchFamily="66" charset="0"/>
              </a:rPr>
              <a:t>REJECTIONS…..Continued.</a:t>
            </a:r>
            <a:endParaRPr lang="en-US" sz="3600" b="1" dirty="0">
              <a:solidFill>
                <a:schemeClr val="bg1"/>
              </a:solidFill>
              <a:latin typeface="Mongolian Baiti" pitchFamily="66" charset="0"/>
              <a:cs typeface="Mongolian Baiti" pitchFamily="66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0" y="6354911"/>
            <a:ext cx="9144000" cy="0"/>
          </a:xfrm>
          <a:prstGeom prst="line">
            <a:avLst/>
          </a:prstGeom>
          <a:ln w="412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138222" y="3068252"/>
            <a:ext cx="262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Trending Results</a:t>
            </a:r>
            <a:r>
              <a:rPr lang="en-US" dirty="0" smtClean="0">
                <a:solidFill>
                  <a:srgbClr val="92D050"/>
                </a:solidFill>
              </a:rPr>
              <a:t>: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50473" y="3450360"/>
            <a:ext cx="2548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>
                <a:latin typeface="BrowalliaUPC" pitchFamily="34" charset="-34"/>
                <a:cs typeface="BrowalliaUPC" pitchFamily="34" charset="-34"/>
              </a:rPr>
              <a:t>If results of entire patient population are shifted higher or lower, consider any new administered medications, and notify the lab.</a:t>
            </a:r>
            <a:endParaRPr lang="en-US" sz="2000" dirty="0">
              <a:latin typeface="BrowalliaUPC" pitchFamily="34" charset="-34"/>
              <a:cs typeface="BrowalliaUPC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212" y="4969835"/>
            <a:ext cx="1514645" cy="151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7261" y1="36887" x2="47261" y2="3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43" t="17542" r="35563" b="7336"/>
          <a:stretch/>
        </p:blipFill>
        <p:spPr>
          <a:xfrm rot="16200000">
            <a:off x="4248126" y="949945"/>
            <a:ext cx="340793" cy="207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1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 animBg="1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54248"/>
            <a:ext cx="9144000" cy="477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65759" y="175870"/>
            <a:ext cx="5695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Baskerville Old Face" pitchFamily="18" charset="0"/>
                <a:cs typeface="Aharoni" pitchFamily="2" charset="-79"/>
              </a:rPr>
              <a:t>Sample Handling for </a:t>
            </a:r>
            <a:r>
              <a:rPr lang="en-US" sz="3600" dirty="0" smtClean="0">
                <a:solidFill>
                  <a:srgbClr val="FFC000"/>
                </a:solidFill>
                <a:latin typeface="Britannic Bold" pitchFamily="34" charset="0"/>
                <a:cs typeface="Aharoni" pitchFamily="2" charset="-79"/>
              </a:rPr>
              <a:t>I-PTH</a:t>
            </a:r>
            <a:endParaRPr lang="en-US" sz="3600" dirty="0">
              <a:solidFill>
                <a:srgbClr val="FFC000"/>
              </a:solidFill>
              <a:latin typeface="Britannic Bold" pitchFamily="34" charset="0"/>
              <a:cs typeface="Aharoni" pitchFamily="2" charset="-79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26126" y="953586"/>
            <a:ext cx="917012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26124" y="1180008"/>
            <a:ext cx="917012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620708310"/>
              </p:ext>
            </p:extLst>
          </p:nvPr>
        </p:nvGraphicFramePr>
        <p:xfrm>
          <a:off x="2700255" y="173797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0054" y1="60024" x2="50054" y2="60024"/>
                        <a14:foregroundMark x1="46294" y1="50697" x2="46294" y2="50697"/>
                        <a14:foregroundMark x1="50054" y1="50273" x2="50054" y2="50273"/>
                        <a14:foregroundMark x1="48657" y1="61357" x2="48657" y2="61357"/>
                        <a14:foregroundMark x1="50376" y1="68746" x2="50376" y2="68746"/>
                        <a14:foregroundMark x1="49624" y1="63053" x2="49624" y2="63053"/>
                        <a14:foregroundMark x1="49624" y1="56390" x2="49624" y2="56390"/>
                        <a14:foregroundMark x1="46617" y1="59055" x2="46617" y2="59055"/>
                        <a14:foregroundMark x1="50698" y1="55421" x2="50698" y2="55421"/>
                        <a14:foregroundMark x1="47583" y1="57723" x2="47583" y2="57723"/>
                        <a14:foregroundMark x1="51020" y1="66869" x2="51020" y2="66869"/>
                        <a14:foregroundMark x1="51665" y1="54452" x2="51665" y2="54452"/>
                        <a14:foregroundMark x1="37809" y1="51787" x2="37809" y2="51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83" t="30666" r="35133" b="7238"/>
          <a:stretch/>
        </p:blipFill>
        <p:spPr>
          <a:xfrm>
            <a:off x="7694325" y="136681"/>
            <a:ext cx="513832" cy="13843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0054" y1="60024" x2="50054" y2="60024"/>
                        <a14:foregroundMark x1="46294" y1="50697" x2="46294" y2="50697"/>
                        <a14:foregroundMark x1="50054" y1="50273" x2="50054" y2="50273"/>
                        <a14:foregroundMark x1="48657" y1="61357" x2="48657" y2="61357"/>
                        <a14:foregroundMark x1="50376" y1="68746" x2="50376" y2="68746"/>
                        <a14:foregroundMark x1="49624" y1="63053" x2="49624" y2="63053"/>
                        <a14:foregroundMark x1="49624" y1="56390" x2="49624" y2="56390"/>
                        <a14:foregroundMark x1="46617" y1="59055" x2="46617" y2="59055"/>
                        <a14:foregroundMark x1="50698" y1="55421" x2="50698" y2="55421"/>
                        <a14:foregroundMark x1="47583" y1="57723" x2="47583" y2="57723"/>
                        <a14:foregroundMark x1="51020" y1="66869" x2="51020" y2="66869"/>
                        <a14:foregroundMark x1="51665" y1="54452" x2="51665" y2="54452"/>
                        <a14:foregroundMark x1="37809" y1="51787" x2="37809" y2="51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83" t="30666" r="35133" b="7238"/>
          <a:stretch/>
        </p:blipFill>
        <p:spPr>
          <a:xfrm>
            <a:off x="8208157" y="141402"/>
            <a:ext cx="513832" cy="13843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0054" y1="60024" x2="50054" y2="60024"/>
                        <a14:foregroundMark x1="46294" y1="50697" x2="46294" y2="50697"/>
                        <a14:foregroundMark x1="50054" y1="50273" x2="50054" y2="50273"/>
                        <a14:foregroundMark x1="48657" y1="61357" x2="48657" y2="61357"/>
                        <a14:foregroundMark x1="50376" y1="68746" x2="50376" y2="68746"/>
                        <a14:foregroundMark x1="49624" y1="63053" x2="49624" y2="63053"/>
                        <a14:foregroundMark x1="49624" y1="56390" x2="49624" y2="56390"/>
                        <a14:foregroundMark x1="46617" y1="59055" x2="46617" y2="59055"/>
                        <a14:foregroundMark x1="50698" y1="55421" x2="50698" y2="55421"/>
                        <a14:foregroundMark x1="47583" y1="57723" x2="47583" y2="57723"/>
                        <a14:foregroundMark x1="51020" y1="66869" x2="51020" y2="66869"/>
                        <a14:foregroundMark x1="51665" y1="54452" x2="51665" y2="54452"/>
                        <a14:foregroundMark x1="37809" y1="51787" x2="37809" y2="51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83" t="30666" r="35133" b="7238"/>
          <a:stretch/>
        </p:blipFill>
        <p:spPr>
          <a:xfrm>
            <a:off x="8687721" y="155679"/>
            <a:ext cx="513832" cy="1384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2" y="2212238"/>
            <a:ext cx="2116256" cy="2952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0" y="6230077"/>
            <a:ext cx="9144000" cy="62792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245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54248"/>
            <a:ext cx="8281851" cy="477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54017" y="175870"/>
            <a:ext cx="5695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askerville Old Face" pitchFamily="18" charset="0"/>
                <a:cs typeface="Aharoni" pitchFamily="2" charset="-79"/>
              </a:rPr>
              <a:t>Therapeutic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Baskerville Old Face" pitchFamily="18" charset="0"/>
                <a:cs typeface="Aharoni" pitchFamily="2" charset="-79"/>
              </a:rPr>
              <a:t> </a:t>
            </a:r>
            <a:r>
              <a:rPr lang="en-US" sz="3200" i="1" dirty="0" smtClean="0">
                <a:solidFill>
                  <a:srgbClr val="990099"/>
                </a:solidFill>
                <a:latin typeface="Baskerville Old Face" pitchFamily="18" charset="0"/>
                <a:cs typeface="Aharoni" pitchFamily="2" charset="-79"/>
              </a:rPr>
              <a:t>Drug Monitoring</a:t>
            </a:r>
            <a:endParaRPr lang="en-US" sz="3600" i="1" dirty="0">
              <a:solidFill>
                <a:srgbClr val="990099"/>
              </a:solidFill>
              <a:latin typeface="Britannic Bold" pitchFamily="34" charset="0"/>
              <a:cs typeface="Aharoni" pitchFamily="2" charset="-79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26126" y="953586"/>
            <a:ext cx="8281083" cy="0"/>
          </a:xfrm>
          <a:prstGeom prst="line">
            <a:avLst/>
          </a:prstGeom>
          <a:ln w="28575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26124" y="1186309"/>
            <a:ext cx="830797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301648980"/>
              </p:ext>
            </p:extLst>
          </p:nvPr>
        </p:nvGraphicFramePr>
        <p:xfrm>
          <a:off x="-1024665" y="173125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747493" y="1392048"/>
            <a:ext cx="3348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skerville Old Face" pitchFamily="18" charset="0"/>
              </a:rPr>
              <a:t>Collection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skerville Old Face" pitchFamily="18" charset="0"/>
              </a:rPr>
              <a:t>Times</a:t>
            </a:r>
            <a:endParaRPr lang="en-US" sz="2800" b="1" dirty="0"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askerville Old Face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904252" y="1960784"/>
            <a:ext cx="3034800" cy="0"/>
          </a:xfrm>
          <a:prstGeom prst="line">
            <a:avLst/>
          </a:prstGeom>
          <a:ln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94729" y="2172881"/>
            <a:ext cx="31600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solidFill>
                  <a:srgbClr val="C00000"/>
                </a:solidFill>
              </a:rPr>
              <a:t>Peak</a:t>
            </a:r>
            <a:r>
              <a:rPr lang="en-US" dirty="0" smtClean="0"/>
              <a:t>- 30 minutes after drug infusion.</a:t>
            </a:r>
          </a:p>
          <a:p>
            <a:endParaRPr lang="en-US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solidFill>
                  <a:srgbClr val="C00000"/>
                </a:solidFill>
              </a:rPr>
              <a:t>Trough</a:t>
            </a:r>
            <a:r>
              <a:rPr lang="en-US" dirty="0" smtClean="0"/>
              <a:t>- 30 minutes before drug infusion.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8511988" y="0"/>
            <a:ext cx="0" cy="6858000"/>
          </a:xfrm>
          <a:prstGeom prst="line">
            <a:avLst/>
          </a:prstGeom>
          <a:ln w="47625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Isosceles Triangle 27"/>
          <p:cNvSpPr/>
          <p:nvPr/>
        </p:nvSpPr>
        <p:spPr>
          <a:xfrm>
            <a:off x="4572000" y="2169563"/>
            <a:ext cx="332252" cy="349622"/>
          </a:xfrm>
          <a:prstGeom prst="triangle">
            <a:avLst/>
          </a:prstGeom>
          <a:solidFill>
            <a:srgbClr val="99009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/>
          <p:nvPr/>
        </p:nvSpPr>
        <p:spPr>
          <a:xfrm rot="10800000">
            <a:off x="4572000" y="3139919"/>
            <a:ext cx="332252" cy="349622"/>
          </a:xfrm>
          <a:prstGeom prst="triangle">
            <a:avLst/>
          </a:prstGeom>
          <a:solidFill>
            <a:srgbClr val="99009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5113" y1="60569" x2="45113" y2="60569"/>
                        <a14:foregroundMark x1="45113" y1="49788" x2="45113" y2="497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12" t="25649" r="29478" b="5598"/>
          <a:stretch/>
        </p:blipFill>
        <p:spPr>
          <a:xfrm rot="16200000">
            <a:off x="6974207" y="-591208"/>
            <a:ext cx="532531" cy="20289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667" l="1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256" y="3809317"/>
            <a:ext cx="2239003" cy="209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0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1518" y="390354"/>
            <a:ext cx="6779623" cy="52322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outerShdw blurRad="152400" dist="317500" dir="5400000" sx="90000" sy="-19000" rotWithShape="0">
              <a:schemeClr val="bg1">
                <a:alpha val="15000"/>
              </a:schemeClr>
            </a:outerShdw>
            <a:reflection blurRad="6350" stA="50000" endA="300" endPos="5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reflection blurRad="6350" stA="55000" endA="300" endPos="45500" dir="5400000" sy="-100000" algn="bl" rotWithShape="0"/>
                </a:effectLst>
                <a:latin typeface="Baskerville Old Face" pitchFamily="18" charset="0"/>
              </a:rPr>
              <a:t>Blood Culture Specimen Collection</a:t>
            </a:r>
            <a:endParaRPr lang="en-US" sz="2800" b="1" dirty="0">
              <a:effectLst>
                <a:reflection blurRad="6350" stA="55000" endA="300" endPos="45500" dir="5400000" sy="-100000" algn="bl" rotWithShape="0"/>
              </a:effectLst>
              <a:latin typeface="Baskerville Old Face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13509" y="0"/>
            <a:ext cx="0" cy="6361611"/>
          </a:xfrm>
          <a:prstGeom prst="line">
            <a:avLst/>
          </a:prstGeom>
          <a:ln w="539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65909" y="0"/>
            <a:ext cx="0" cy="6361611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941231"/>
            <a:ext cx="828185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31519" y="1056170"/>
            <a:ext cx="5682344" cy="33855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Store bottles at room temperature, protect from light.</a:t>
            </a:r>
            <a:endParaRPr lang="en-US" sz="1600"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519052596"/>
              </p:ext>
            </p:extLst>
          </p:nvPr>
        </p:nvGraphicFramePr>
        <p:xfrm>
          <a:off x="765981" y="1723572"/>
          <a:ext cx="718660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2760" y1="40400" x2="32760" y2="40400"/>
                        <a14:foregroundMark x1="35124" y1="48577" x2="35124" y2="48577"/>
                        <a14:foregroundMark x1="72610" y1="56753" x2="72610" y2="56753"/>
                        <a14:foregroundMark x1="72288" y1="47244" x2="72288" y2="47244"/>
                        <a14:foregroundMark x1="67240" y1="69170" x2="67240" y2="69170"/>
                        <a14:foregroundMark x1="61439" y1="68565" x2="61439" y2="68565"/>
                        <a14:foregroundMark x1="62191" y1="69534" x2="62191" y2="69534"/>
                        <a14:foregroundMark x1="74006" y1="48577" x2="74006" y2="48577"/>
                        <a14:foregroundMark x1="42213" y1="68746" x2="42213" y2="68746"/>
                        <a14:backgroundMark x1="51343" y1="68565" x2="51343" y2="68565"/>
                        <a14:backgroundMark x1="37487" y1="72017" x2="37487" y2="72017"/>
                      </a14:backgroundRemoval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82" t="25034" r="18474" b="26222"/>
          <a:stretch/>
        </p:blipFill>
        <p:spPr>
          <a:xfrm rot="158420">
            <a:off x="6998782" y="245530"/>
            <a:ext cx="1024719" cy="136221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1549942"/>
            <a:ext cx="82818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0" y="6361611"/>
            <a:ext cx="9144000" cy="496389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01191" y="6425139"/>
            <a:ext cx="8242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10000"/>
                  </a:schemeClr>
                </a:solidFill>
                <a:latin typeface="Bell MT" pitchFamily="18" charset="0"/>
              </a:rPr>
              <a:t>It’s </a:t>
            </a:r>
            <a:r>
              <a:rPr lang="en-US" b="1" i="1" u="sng" dirty="0" smtClean="0">
                <a:solidFill>
                  <a:schemeClr val="tx1">
                    <a:lumMod val="10000"/>
                  </a:schemeClr>
                </a:solidFill>
                <a:latin typeface="Bell MT" pitchFamily="18" charset="0"/>
              </a:rPr>
              <a:t>likely</a:t>
            </a:r>
            <a:r>
              <a:rPr lang="en-US" b="1" i="1" dirty="0" smtClean="0">
                <a:solidFill>
                  <a:schemeClr val="tx1">
                    <a:lumMod val="10000"/>
                  </a:schemeClr>
                </a:solidFill>
                <a:latin typeface="Bell MT" pitchFamily="18" charset="0"/>
              </a:rPr>
              <a:t> </a:t>
            </a:r>
            <a:r>
              <a:rPr lang="en-US" b="1" dirty="0" smtClean="0">
                <a:solidFill>
                  <a:schemeClr val="tx1">
                    <a:lumMod val="10000"/>
                  </a:schemeClr>
                </a:solidFill>
                <a:latin typeface="Bell MT" pitchFamily="18" charset="0"/>
              </a:rPr>
              <a:t>specimens that grow Staph </a:t>
            </a:r>
            <a:r>
              <a:rPr lang="en-US" b="1" dirty="0" err="1" smtClean="0">
                <a:solidFill>
                  <a:schemeClr val="tx1">
                    <a:lumMod val="10000"/>
                  </a:schemeClr>
                </a:solidFill>
                <a:latin typeface="Bell MT" pitchFamily="18" charset="0"/>
              </a:rPr>
              <a:t>Epi</a:t>
            </a:r>
            <a:r>
              <a:rPr lang="en-US" b="1" dirty="0">
                <a:solidFill>
                  <a:schemeClr val="tx1">
                    <a:lumMod val="10000"/>
                  </a:schemeClr>
                </a:solidFill>
                <a:latin typeface="Bell MT" pitchFamily="18" charset="0"/>
              </a:rPr>
              <a:t> </a:t>
            </a:r>
            <a:r>
              <a:rPr lang="en-US" b="1" dirty="0" smtClean="0">
                <a:solidFill>
                  <a:schemeClr val="tx1">
                    <a:lumMod val="10000"/>
                  </a:schemeClr>
                </a:solidFill>
                <a:latin typeface="Bell MT" pitchFamily="18" charset="0"/>
              </a:rPr>
              <a:t>were improperly collected.</a:t>
            </a:r>
            <a:endParaRPr lang="en-US" b="1" dirty="0">
              <a:solidFill>
                <a:schemeClr val="tx1">
                  <a:lumMod val="10000"/>
                </a:schemeClr>
              </a:solidFill>
              <a:latin typeface="Bell MT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75661" y="5003072"/>
            <a:ext cx="6583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10000"/>
                  </a:schemeClr>
                </a:solidFill>
                <a:latin typeface="Bell MT" pitchFamily="18" charset="0"/>
              </a:rPr>
              <a:t>Follow the above steps and </a:t>
            </a:r>
            <a:r>
              <a:rPr lang="en-US" sz="2000" b="1" dirty="0" smtClean="0">
                <a:solidFill>
                  <a:srgbClr val="C00000"/>
                </a:solidFill>
                <a:latin typeface="Bell MT" pitchFamily="18" charset="0"/>
              </a:rPr>
              <a:t>PREVENT</a:t>
            </a:r>
            <a:r>
              <a:rPr lang="en-US" sz="2000" b="1" dirty="0">
                <a:solidFill>
                  <a:schemeClr val="tx1">
                    <a:lumMod val="10000"/>
                  </a:schemeClr>
                </a:solidFill>
                <a:latin typeface="Bell MT" pitchFamily="18" charset="0"/>
              </a:rPr>
              <a:t> </a:t>
            </a:r>
            <a:r>
              <a:rPr lang="en-US" sz="2000" b="1" dirty="0" smtClean="0">
                <a:solidFill>
                  <a:schemeClr val="tx1">
                    <a:lumMod val="10000"/>
                  </a:schemeClr>
                </a:solidFill>
                <a:latin typeface="Bell MT" pitchFamily="18" charset="0"/>
              </a:rPr>
              <a:t>contamination</a:t>
            </a:r>
            <a:r>
              <a:rPr lang="en-US" sz="2800" b="1" dirty="0" smtClean="0">
                <a:solidFill>
                  <a:schemeClr val="tx1">
                    <a:lumMod val="10000"/>
                  </a:schemeClr>
                </a:solidFill>
                <a:latin typeface="Brush Script MT" pitchFamily="66" charset="0"/>
              </a:rPr>
              <a:t>.</a:t>
            </a:r>
            <a:endParaRPr lang="en-US" sz="2800" b="1" dirty="0">
              <a:solidFill>
                <a:schemeClr val="tx1">
                  <a:lumMod val="10000"/>
                </a:schemeClr>
              </a:solidFill>
              <a:latin typeface="Brush Script MT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413863" y="2780778"/>
            <a:ext cx="838707" cy="4885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880267" y="2430700"/>
            <a:ext cx="543192" cy="47598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6087250" y="1947796"/>
            <a:ext cx="1415441" cy="1390389"/>
          </a:xfrm>
          <a:prstGeom prst="ellipse">
            <a:avLst/>
          </a:prstGeom>
          <a:noFill/>
          <a:ln>
            <a:solidFill>
              <a:srgbClr val="FFFFFF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372066" y="2173186"/>
            <a:ext cx="905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Max.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6901508" y="3109058"/>
            <a:ext cx="609633" cy="33478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422205" y="3244762"/>
            <a:ext cx="905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Min.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41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 rot="21417406">
            <a:off x="3942743" y="1944462"/>
            <a:ext cx="5075624" cy="3148170"/>
          </a:xfrm>
          <a:prstGeom prst="rect">
            <a:avLst/>
          </a:prstGeom>
          <a:gradFill>
            <a:gsLst>
              <a:gs pos="0">
                <a:schemeClr val="bg1">
                  <a:lumMod val="90000"/>
                </a:schemeClr>
              </a:gs>
              <a:gs pos="50000">
                <a:schemeClr val="accent1"/>
              </a:gs>
              <a:gs pos="100000">
                <a:schemeClr val="bg1">
                  <a:lumMod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92330" y="326570"/>
            <a:ext cx="6779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  <a:latin typeface="Bernard MT Condensed" pitchFamily="18" charset="0"/>
              </a:rPr>
              <a:t>Blood Culture </a:t>
            </a:r>
            <a:r>
              <a:rPr lang="en-US" sz="2800" dirty="0" smtClean="0">
                <a:latin typeface="Arial Narrow" pitchFamily="34" charset="0"/>
              </a:rPr>
              <a:t>Ordering Procedure</a:t>
            </a:r>
            <a:endParaRPr lang="en-US" sz="2800" dirty="0">
              <a:latin typeface="Arial Narrow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13509" y="0"/>
            <a:ext cx="0" cy="6361611"/>
          </a:xfrm>
          <a:prstGeom prst="line">
            <a:avLst/>
          </a:prstGeom>
          <a:ln w="539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65909" y="0"/>
            <a:ext cx="0" cy="6361611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941231"/>
            <a:ext cx="828185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6888" y="1216403"/>
            <a:ext cx="82818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677579429"/>
              </p:ext>
            </p:extLst>
          </p:nvPr>
        </p:nvGraphicFramePr>
        <p:xfrm>
          <a:off x="-491241" y="82660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306288" y="5665809"/>
            <a:ext cx="6453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The number of blood culture sets should equal the number of orders placed per patient. Ex Two sets=Two orders.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204" y="2097374"/>
            <a:ext cx="4814943" cy="278381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040877" y="4330338"/>
            <a:ext cx="470262" cy="14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154088" y="4720080"/>
            <a:ext cx="470262" cy="14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2760" y1="40400" x2="32760" y2="40400"/>
                        <a14:foregroundMark x1="35124" y1="48577" x2="35124" y2="48577"/>
                        <a14:foregroundMark x1="72610" y1="56753" x2="72610" y2="56753"/>
                        <a14:foregroundMark x1="72288" y1="47244" x2="72288" y2="47244"/>
                        <a14:foregroundMark x1="67240" y1="69170" x2="67240" y2="69170"/>
                        <a14:foregroundMark x1="61439" y1="68565" x2="61439" y2="68565"/>
                        <a14:foregroundMark x1="62191" y1="69534" x2="62191" y2="69534"/>
                        <a14:foregroundMark x1="74006" y1="48577" x2="74006" y2="48577"/>
                        <a14:foregroundMark x1="42213" y1="68746" x2="42213" y2="68746"/>
                        <a14:backgroundMark x1="51343" y1="68565" x2="51343" y2="68565"/>
                        <a14:backgroundMark x1="37487" y1="72017" x2="37487" y2="72017"/>
                      </a14:backgroundRemoval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82" t="25034" r="18474" b="26222"/>
          <a:stretch/>
        </p:blipFill>
        <p:spPr>
          <a:xfrm rot="750618">
            <a:off x="6612895" y="287420"/>
            <a:ext cx="1024719" cy="136221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92328" y="1470433"/>
            <a:ext cx="2815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cs typeface="Andalus" pitchFamily="18" charset="-78"/>
              </a:rPr>
              <a:t>Each order should represent the </a:t>
            </a:r>
            <a:r>
              <a:rPr lang="en-US" sz="2000" i="1" dirty="0" smtClean="0">
                <a:cs typeface="Andalus" pitchFamily="18" charset="-78"/>
              </a:rPr>
              <a:t>following:</a:t>
            </a:r>
            <a:endParaRPr lang="en-US" sz="2000" i="1" dirty="0"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2126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4783776" y="2117567"/>
            <a:ext cx="3313200" cy="268145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19613" y="2949852"/>
            <a:ext cx="3313200" cy="257217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5" y="343376"/>
            <a:ext cx="8281851" cy="477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37524" y="344389"/>
            <a:ext cx="4797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Euphemia" pitchFamily="34" charset="0"/>
              </a:rPr>
              <a:t>24 Hour Urine </a:t>
            </a:r>
            <a:r>
              <a:rPr lang="en-US" sz="2000" dirty="0" smtClean="0">
                <a:solidFill>
                  <a:srgbClr val="FF0000"/>
                </a:solidFill>
                <a:latin typeface="Arial Black" pitchFamily="34" charset="0"/>
              </a:rPr>
              <a:t>Collection</a:t>
            </a:r>
            <a:endParaRPr lang="en-US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7" b="100000" l="0" r="100000">
                        <a14:foregroundMark x1="16243" y1="24573" x2="16243" y2="24573"/>
                        <a14:foregroundMark x1="17938" y1="18376" x2="17938" y2="18376"/>
                        <a14:foregroundMark x1="11017" y1="25000" x2="11017" y2="25000"/>
                        <a14:foregroundMark x1="13418" y1="29915" x2="13418" y2="29915"/>
                        <a14:foregroundMark x1="19350" y1="25214" x2="19350" y2="25214"/>
                        <a14:foregroundMark x1="17938" y1="19231" x2="17938" y2="19231"/>
                        <a14:foregroundMark x1="15678" y1="19658" x2="15678" y2="19658"/>
                        <a14:foregroundMark x1="13701" y1="20513" x2="13701" y2="20513"/>
                        <a14:foregroundMark x1="11723" y1="19231" x2="11723" y2="19231"/>
                        <a14:foregroundMark x1="12712" y1="25214" x2="12712" y2="25214"/>
                        <a14:foregroundMark x1="13842" y1="23932" x2="13842" y2="23932"/>
                        <a14:foregroundMark x1="92373" y1="19231" x2="92373" y2="19231"/>
                        <a14:foregroundMark x1="93644" y1="27137" x2="93644" y2="27137"/>
                        <a14:foregroundMark x1="95621" y1="30983" x2="95621" y2="30983"/>
                        <a14:foregroundMark x1="94350" y1="16667" x2="94350" y2="16667"/>
                        <a14:foregroundMark x1="97316" y1="14530" x2="97316" y2="14530"/>
                        <a14:foregroundMark x1="90113" y1="11752" x2="95056" y2="32265"/>
                        <a14:backgroundMark x1="96469" y1="14957" x2="96469" y2="14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179" y="60452"/>
            <a:ext cx="1762372" cy="1164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5113" y1="60569" x2="45113" y2="60569"/>
                        <a14:foregroundMark x1="45113" y1="49788" x2="45113" y2="497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12" t="25649" r="29478" b="5598"/>
          <a:stretch/>
        </p:blipFill>
        <p:spPr>
          <a:xfrm rot="16200000">
            <a:off x="5274429" y="-499853"/>
            <a:ext cx="532531" cy="2028969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4191983" y="1249159"/>
            <a:ext cx="0" cy="560884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405744" y="0"/>
            <a:ext cx="0" cy="6858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29392" y="1448794"/>
            <a:ext cx="3040083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  <a:latin typeface="Euphemia" pitchFamily="34" charset="0"/>
              </a:rPr>
              <a:t>Patient Instructions</a:t>
            </a:r>
            <a:endParaRPr lang="en-US" b="1" u="sng" dirty="0">
              <a:solidFill>
                <a:schemeClr val="bg1"/>
              </a:solidFill>
              <a:latin typeface="Euphemi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7524" y="1852553"/>
            <a:ext cx="3788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Patient should not urinate directly into the collection bottle if a acid preservative exists.</a:t>
            </a:r>
            <a:endParaRPr lang="en-US" dirty="0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83776" y="1435721"/>
            <a:ext cx="3040083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chemeClr val="bg1"/>
                </a:solidFill>
                <a:latin typeface="Euphemia" pitchFamily="34" charset="0"/>
              </a:rPr>
              <a:t>Specimen Handling</a:t>
            </a:r>
            <a:endParaRPr lang="en-US" b="1" u="sng" dirty="0">
              <a:solidFill>
                <a:schemeClr val="bg1"/>
              </a:solidFill>
              <a:latin typeface="Euphemi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375" y="5404619"/>
            <a:ext cx="2345369" cy="16300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94804" y="6219635"/>
            <a:ext cx="17803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10000"/>
                  </a:schemeClr>
                </a:solidFill>
              </a:rPr>
              <a:t>Doe, John 3/15/1936</a:t>
            </a:r>
          </a:p>
          <a:p>
            <a:r>
              <a:rPr lang="en-US" sz="1100" dirty="0" smtClean="0">
                <a:solidFill>
                  <a:schemeClr val="bg1">
                    <a:lumMod val="10000"/>
                  </a:schemeClr>
                </a:solidFill>
              </a:rPr>
              <a:t>Total Volume: 286 cc</a:t>
            </a:r>
            <a:endParaRPr lang="en-US" sz="1100" dirty="0">
              <a:solidFill>
                <a:schemeClr val="bg1">
                  <a:lumMod val="10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191983" y="5522026"/>
            <a:ext cx="404949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362205" y="5922979"/>
            <a:ext cx="1941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Labeled Specimen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6" name="Text Box 1"/>
          <p:cNvSpPr txBox="1"/>
          <p:nvPr/>
        </p:nvSpPr>
        <p:spPr>
          <a:xfrm>
            <a:off x="516824" y="3088430"/>
            <a:ext cx="3229610" cy="2574616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 smtClean="0">
                <a:solidFill>
                  <a:schemeClr val="bg1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•Start </a:t>
            </a:r>
            <a:r>
              <a:rPr lang="en-US" sz="1400" dirty="0">
                <a:solidFill>
                  <a:schemeClr val="bg1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collection in the A.M (Do not save the 1st urine).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 smtClean="0">
                <a:solidFill>
                  <a:schemeClr val="bg1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•Note </a:t>
            </a:r>
            <a:r>
              <a:rPr lang="en-US" sz="1400" dirty="0">
                <a:solidFill>
                  <a:schemeClr val="bg1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start time.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 smtClean="0">
                <a:solidFill>
                  <a:schemeClr val="bg1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•Store </a:t>
            </a:r>
            <a:r>
              <a:rPr lang="en-US" sz="1400" dirty="0">
                <a:solidFill>
                  <a:schemeClr val="bg1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all further urine samples for the 24 hours.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 smtClean="0">
                <a:solidFill>
                  <a:schemeClr val="bg1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•The </a:t>
            </a:r>
            <a:r>
              <a:rPr lang="en-US" sz="1400" dirty="0">
                <a:solidFill>
                  <a:schemeClr val="bg1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last sample collected should be close to the start time.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 smtClean="0">
                <a:solidFill>
                  <a:schemeClr val="bg1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•Store </a:t>
            </a:r>
            <a:r>
              <a:rPr lang="en-US" sz="1400" dirty="0">
                <a:solidFill>
                  <a:schemeClr val="bg1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urine in the refrigerator.</a:t>
            </a:r>
          </a:p>
        </p:txBody>
      </p:sp>
      <p:sp>
        <p:nvSpPr>
          <p:cNvPr id="28" name="Text Box 2"/>
          <p:cNvSpPr txBox="1"/>
          <p:nvPr/>
        </p:nvSpPr>
        <p:spPr>
          <a:xfrm>
            <a:off x="4920105" y="2232538"/>
            <a:ext cx="3289300" cy="2516371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•</a:t>
            </a:r>
            <a:r>
              <a:rPr lang="en-US" sz="1400" dirty="0" smtClean="0">
                <a:solidFill>
                  <a:schemeClr val="bg1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Mix </a:t>
            </a:r>
            <a:r>
              <a:rPr lang="en-US" sz="1400" dirty="0">
                <a:solidFill>
                  <a:schemeClr val="bg1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urine jug by inverting several times.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 smtClean="0">
                <a:solidFill>
                  <a:schemeClr val="bg1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•Note </a:t>
            </a:r>
            <a:r>
              <a:rPr lang="en-US" sz="1400" dirty="0">
                <a:solidFill>
                  <a:schemeClr val="bg1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Total Volume on the outside of the jug.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 smtClean="0">
                <a:solidFill>
                  <a:schemeClr val="bg1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•Record </a:t>
            </a:r>
            <a:r>
              <a:rPr lang="en-US" sz="1400" dirty="0">
                <a:solidFill>
                  <a:schemeClr val="bg1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Total Volume on the Barcode label.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dirty="0" smtClean="0">
                <a:solidFill>
                  <a:schemeClr val="bg1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•Pour </a:t>
            </a:r>
            <a:r>
              <a:rPr lang="en-US" sz="1400" dirty="0">
                <a:solidFill>
                  <a:schemeClr val="bg1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well mixed sample into a labeled red top.</a:t>
            </a:r>
          </a:p>
        </p:txBody>
      </p:sp>
    </p:spTree>
    <p:extLst>
      <p:ext uri="{BB962C8B-B14F-4D97-AF65-F5344CB8AC3E}">
        <p14:creationId xmlns:p14="http://schemas.microsoft.com/office/powerpoint/2010/main" val="4065311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1508760"/>
            <a:ext cx="9144000" cy="0"/>
          </a:xfrm>
          <a:prstGeom prst="line">
            <a:avLst/>
          </a:prstGeom>
          <a:ln w="444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0" y="810602"/>
            <a:ext cx="9144000" cy="0"/>
          </a:xfrm>
          <a:prstGeom prst="line">
            <a:avLst/>
          </a:prstGeom>
          <a:ln w="444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 rot="525873">
            <a:off x="7001706" y="131143"/>
            <a:ext cx="1972477" cy="2661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/>
          <p:cNvSpPr/>
          <p:nvPr/>
        </p:nvSpPr>
        <p:spPr>
          <a:xfrm rot="21373104">
            <a:off x="6958161" y="257417"/>
            <a:ext cx="1972477" cy="2661042"/>
          </a:xfrm>
          <a:prstGeom prst="rect">
            <a:avLst/>
          </a:prstGeom>
          <a:ln w="825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5313" y="235132"/>
            <a:ext cx="667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haroni" pitchFamily="2" charset="-79"/>
                <a:ea typeface="Malgun Gothic" pitchFamily="34" charset="-127"/>
                <a:cs typeface="Aharoni" pitchFamily="2" charset="-79"/>
              </a:rPr>
              <a:t>Centrifuging</a:t>
            </a:r>
            <a:r>
              <a:rPr lang="en-US" sz="2800" dirty="0" smtClean="0">
                <a:latin typeface="Malgun Gothic" pitchFamily="34" charset="-127"/>
                <a:ea typeface="Malgun Gothic" pitchFamily="34" charset="-127"/>
              </a:rPr>
              <a:t> Specimens</a:t>
            </a:r>
            <a:endParaRPr lang="en-US" sz="2800" dirty="0"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95578" y="849791"/>
            <a:ext cx="5606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avid" pitchFamily="34" charset="-79"/>
                <a:ea typeface="Ebrima" pitchFamily="2" charset="0"/>
                <a:cs typeface="David" pitchFamily="34" charset="-79"/>
              </a:rPr>
              <a:t>ALL Gold and Green Top tubes should be centrifuged before being sent to the lab.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  <a:latin typeface="David" pitchFamily="34" charset="-79"/>
              <a:ea typeface="Ebrima" pitchFamily="2" charset="0"/>
              <a:cs typeface="David" pitchFamily="34" charset="-79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70412"/>
            <a:ext cx="9144000" cy="502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6042" y="6237207"/>
            <a:ext cx="9496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10000"/>
                  </a:schemeClr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Tests with </a:t>
            </a:r>
            <a:r>
              <a:rPr lang="en-US" dirty="0" smtClean="0">
                <a:solidFill>
                  <a:srgbClr val="FF0000"/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Special Instructions </a:t>
            </a:r>
            <a:r>
              <a:rPr lang="en-US" dirty="0" smtClean="0">
                <a:solidFill>
                  <a:schemeClr val="bg1">
                    <a:lumMod val="10000"/>
                  </a:schemeClr>
                </a:solidFill>
                <a:latin typeface="Ebrima" pitchFamily="2" charset="0"/>
                <a:ea typeface="Ebrima" pitchFamily="2" charset="0"/>
                <a:cs typeface="Ebrima" pitchFamily="2" charset="0"/>
              </a:rPr>
              <a:t>that require centrifuging should be processed accordingly. </a:t>
            </a:r>
            <a:endParaRPr lang="en-US" dirty="0">
              <a:solidFill>
                <a:schemeClr val="bg1">
                  <a:lumMod val="10000"/>
                </a:schemeClr>
              </a:solidFill>
              <a:latin typeface="Ebrima" pitchFamily="2" charset="0"/>
              <a:ea typeface="Ebrima" pitchFamily="2" charset="0"/>
              <a:cs typeface="Ebrima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857" y1="44579" x2="42857" y2="44579"/>
                        <a14:foregroundMark x1="53383" y1="43973" x2="53383" y2="43973"/>
                        <a14:foregroundMark x1="53061" y1="53907" x2="53061" y2="53907"/>
                        <a14:foregroundMark x1="51987" y1="47971" x2="51987" y2="47971"/>
                        <a14:foregroundMark x1="44172" y1="38621" x2="44172" y2="38621"/>
                        <a14:foregroundMark x1="43763" y1="55632" x2="43763" y2="55632"/>
                        <a14:foregroundMark x1="54397" y1="39885" x2="54397" y2="39885"/>
                        <a14:foregroundMark x1="54192" y1="62069" x2="54192" y2="62069"/>
                        <a14:foregroundMark x1="53579" y1="51494" x2="53579" y2="51494"/>
                        <a14:foregroundMark x1="54192" y1="47931" x2="54192" y2="47931"/>
                        <a14:foregroundMark x1="54601" y1="38506" x2="54601" y2="38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46" t="15333" r="35471" b="7428"/>
          <a:stretch/>
        </p:blipFill>
        <p:spPr>
          <a:xfrm rot="21247216">
            <a:off x="7166362" y="225592"/>
            <a:ext cx="579082" cy="27954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8013" y1="37553" x2="48013" y2="37553"/>
                        <a14:foregroundMark x1="47742" y1="56682" x2="47742" y2="56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29" t="17783" r="34795" b="7428"/>
          <a:stretch/>
        </p:blipFill>
        <p:spPr>
          <a:xfrm rot="246962">
            <a:off x="8309554" y="237565"/>
            <a:ext cx="444138" cy="27007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4350" y1="72744" x2="54350" y2="72744"/>
                        <a14:foregroundMark x1="54350" y1="78074" x2="54350" y2="78074"/>
                        <a14:foregroundMark x1="58754" y1="45912" x2="58754" y2="459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12" t="32952" r="35808" b="9905"/>
          <a:stretch/>
        </p:blipFill>
        <p:spPr>
          <a:xfrm>
            <a:off x="7744844" y="496742"/>
            <a:ext cx="486200" cy="1919209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0" y="6063343"/>
            <a:ext cx="9144000" cy="0"/>
          </a:xfrm>
          <a:prstGeom prst="line">
            <a:avLst/>
          </a:prstGeom>
          <a:ln w="444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002" y="2020668"/>
            <a:ext cx="309591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>
              <a:latin typeface="Angsana New" pitchFamily="18" charset="-34"/>
              <a:cs typeface="Angsana New" pitchFamily="18" charset="-34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smtClean="0">
                <a:latin typeface="Browallia New" pitchFamily="34" charset="-34"/>
                <a:cs typeface="Browallia New" pitchFamily="34" charset="-34"/>
              </a:rPr>
              <a:t>Preset </a:t>
            </a:r>
            <a:r>
              <a:rPr lang="en-US" sz="2000" dirty="0" smtClean="0">
                <a:latin typeface="Browallia New" pitchFamily="34" charset="-34"/>
                <a:cs typeface="Browallia New" pitchFamily="34" charset="-34"/>
              </a:rPr>
              <a:t>RPM at 3500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>
                <a:latin typeface="Browallia New" pitchFamily="34" charset="-34"/>
                <a:cs typeface="Browallia New" pitchFamily="34" charset="-34"/>
              </a:rPr>
              <a:t>Hold Specimens for minimum of 10 min. before centrifuging.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>
                <a:latin typeface="Browallia New" pitchFamily="34" charset="-34"/>
                <a:cs typeface="Browallia New" pitchFamily="34" charset="-34"/>
              </a:rPr>
              <a:t>Specimens spin for 10 min.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>
                <a:latin typeface="Browallia New" pitchFamily="34" charset="-34"/>
                <a:cs typeface="Browallia New" pitchFamily="34" charset="-34"/>
              </a:rPr>
              <a:t>Tubes placement should be balanced.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000" dirty="0" smtClean="0">
                <a:latin typeface="Browallia New" pitchFamily="34" charset="-34"/>
                <a:cs typeface="Browallia New" pitchFamily="34" charset="-34"/>
              </a:rPr>
              <a:t>Required quarterly maintenance inspections.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6" r="17857"/>
          <a:stretch/>
        </p:blipFill>
        <p:spPr>
          <a:xfrm>
            <a:off x="3647102" y="1655591"/>
            <a:ext cx="2095062" cy="1820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546" y1="40758" x2="40546" y2="40758"/>
                        <a14:backgroundMark x1="63158" y1="44579" x2="63158" y2="44579"/>
                        <a14:backgroundMark x1="69280" y1="36402" x2="69280" y2="36402"/>
                        <a14:backgroundMark x1="64232" y1="29921" x2="64232" y2="67595"/>
                        <a14:backgroundMark x1="71966" y1="67595" x2="71966" y2="67595"/>
                        <a14:backgroundMark x1="14823" y1="70079" x2="39850" y2="6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403" t="19619" r="40201" b="25714"/>
          <a:stretch/>
        </p:blipFill>
        <p:spPr>
          <a:xfrm rot="162762">
            <a:off x="4439644" y="4239938"/>
            <a:ext cx="581352" cy="191779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233652" y="5619200"/>
            <a:ext cx="1109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Unspun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938145" y="3676042"/>
            <a:ext cx="1600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Insufficiently Spun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761368" y="5424288"/>
            <a:ext cx="1600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Properly  Spun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492236" y="3892731"/>
            <a:ext cx="21096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>
                <a:latin typeface="Browallia New" pitchFamily="34" charset="-34"/>
                <a:cs typeface="Browallia New" pitchFamily="34" charset="-34"/>
              </a:rPr>
              <a:t>Very Loud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>
                <a:latin typeface="Browallia New" pitchFamily="34" charset="-34"/>
                <a:cs typeface="Browallia New" pitchFamily="34" charset="-34"/>
              </a:rPr>
              <a:t>Uncontrolled rocking.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>
                <a:latin typeface="Browallia New" pitchFamily="34" charset="-34"/>
                <a:cs typeface="Browallia New" pitchFamily="34" charset="-34"/>
              </a:rPr>
              <a:t>Insufficiently spun tubes.</a:t>
            </a:r>
            <a:endParaRPr lang="en-US" sz="2000" dirty="0">
              <a:latin typeface="Browallia New" pitchFamily="34" charset="-34"/>
              <a:cs typeface="Browallia New" pitchFamily="34" charset="-34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3126416" y="1496122"/>
            <a:ext cx="0" cy="456722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270478" y="1487790"/>
            <a:ext cx="0" cy="456722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178724" y="3120309"/>
            <a:ext cx="2338258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chemeClr val="bg1">
                    <a:lumMod val="10000"/>
                  </a:schemeClr>
                </a:solidFill>
              </a:rPr>
              <a:t>Signs of Unbalanced Centrifuge</a:t>
            </a:r>
            <a:endParaRPr lang="en-US" u="sng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441" y="1814922"/>
            <a:ext cx="3156836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solidFill>
                  <a:schemeClr val="bg1">
                    <a:lumMod val="10000"/>
                  </a:schemeClr>
                </a:solidFill>
              </a:rPr>
              <a:t>Centrifuge Information</a:t>
            </a:r>
            <a:endParaRPr lang="en-US" sz="2000" u="sng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7358" y1="31496" x2="56713" y2="32526"/>
                        <a14:foregroundMark x1="47835" y1="34727" x2="48454" y2="43670"/>
                        <a14:backgroundMark x1="27282" y1="66869" x2="26638" y2="68746"/>
                        <a14:backgroundMark x1="61443" y1="68177" x2="84948" y2="63531"/>
                      </a14:backgroundRemoval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343" t="17478" r="37220" b="28727"/>
          <a:stretch/>
        </p:blipFill>
        <p:spPr>
          <a:xfrm>
            <a:off x="5335258" y="3693642"/>
            <a:ext cx="452732" cy="1925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40823" r="14520" b="41229"/>
          <a:stretch/>
        </p:blipFill>
        <p:spPr>
          <a:xfrm rot="5400000">
            <a:off x="2774836" y="4496813"/>
            <a:ext cx="1934531" cy="37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55231" y="0"/>
            <a:ext cx="688769" cy="671252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rot="21230987">
            <a:off x="6511169" y="1894542"/>
            <a:ext cx="1403351" cy="3649476"/>
          </a:xfrm>
          <a:prstGeom prst="rect">
            <a:avLst/>
          </a:prstGeom>
          <a:solidFill>
            <a:schemeClr val="bg1">
              <a:lumMod val="1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196367">
            <a:off x="3125987" y="1871970"/>
            <a:ext cx="2683220" cy="3649476"/>
          </a:xfrm>
          <a:prstGeom prst="rect">
            <a:avLst/>
          </a:prstGeom>
          <a:solidFill>
            <a:schemeClr val="bg1">
              <a:lumMod val="1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21369636">
            <a:off x="270814" y="1967588"/>
            <a:ext cx="2375065" cy="3649476"/>
          </a:xfrm>
          <a:prstGeom prst="rect">
            <a:avLst/>
          </a:prstGeom>
          <a:solidFill>
            <a:schemeClr val="bg1">
              <a:lumMod val="1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403" y="6256692"/>
            <a:ext cx="9144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 rot="5400000">
            <a:off x="-582912" y="3745201"/>
            <a:ext cx="2588820" cy="48387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5400000">
            <a:off x="-672568" y="3413829"/>
            <a:ext cx="3007674" cy="444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14" b="89945" l="9989" r="89903">
                        <a14:foregroundMark x1="40870" y1="11700" x2="40870" y2="11700"/>
                        <a14:foregroundMark x1="37174" y1="22167" x2="37174" y2="22167"/>
                        <a14:foregroundMark x1="44565" y1="22906" x2="44565" y2="22906"/>
                        <a14:foregroundMark x1="36522" y1="24631" x2="45652" y2="24015"/>
                        <a14:foregroundMark x1="33913" y1="7512" x2="45217" y2="18350"/>
                        <a14:backgroundMark x1="65091" y1="27438" x2="60473" y2="76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58" r="40809" b="12012"/>
          <a:stretch/>
        </p:blipFill>
        <p:spPr>
          <a:xfrm rot="218491">
            <a:off x="536846" y="2017555"/>
            <a:ext cx="562446" cy="255238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 rot="5400000">
            <a:off x="551721" y="3745202"/>
            <a:ext cx="2588820" cy="48387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5400000">
            <a:off x="440878" y="3413831"/>
            <a:ext cx="3007674" cy="444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6821" y1="31375" x2="56176" y2="33131"/>
                        <a14:backgroundMark x1="19549" y1="66687" x2="48443" y2="67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56" t="18596" r="28488" b="30351"/>
          <a:stretch/>
        </p:blipFill>
        <p:spPr>
          <a:xfrm>
            <a:off x="1510527" y="2068333"/>
            <a:ext cx="963050" cy="251107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 rot="5400000">
            <a:off x="2283353" y="3745202"/>
            <a:ext cx="2588820" cy="483879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rot="5400000">
            <a:off x="2190324" y="3413831"/>
            <a:ext cx="3007674" cy="444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812" l="0" r="90152">
                        <a14:foregroundMark x1="52273" y1="39208" x2="52273" y2="39208"/>
                        <a14:foregroundMark x1="49242" y1="36832" x2="49242" y2="36832"/>
                        <a14:foregroundMark x1="47727" y1="29901" x2="68939" y2="29307"/>
                        <a14:foregroundMark x1="75758" y1="31089" x2="81818" y2="88317"/>
                        <a14:foregroundMark x1="54545" y1="40792" x2="54545" y2="40792"/>
                        <a14:foregroundMark x1="56061" y1="46733" x2="56061" y2="46733"/>
                        <a14:foregroundMark x1="82576" y1="70099" x2="83333" y2="87327"/>
                        <a14:foregroundMark x1="34091" y1="86733" x2="43182" y2="96436"/>
                        <a14:backgroundMark x1="6061" y1="6733" x2="21970" y2="86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739">
            <a:off x="3386138" y="2184072"/>
            <a:ext cx="568548" cy="2175127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 rot="5400000">
            <a:off x="3165796" y="3745202"/>
            <a:ext cx="2588820" cy="483879"/>
          </a:xfrm>
          <a:prstGeom prst="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 rot="5400000">
            <a:off x="3050772" y="3413830"/>
            <a:ext cx="3007674" cy="444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6912" y1="36123" x2="45441" y2="52858"/>
                        <a14:backgroundMark x1="12352" y1="67050" x2="41568" y2="66869"/>
                        <a14:backgroundMark x1="56821" y1="68807" x2="93555" y2="67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01" t="15743" r="36248" b="29988"/>
          <a:stretch/>
        </p:blipFill>
        <p:spPr>
          <a:xfrm rot="21430235">
            <a:off x="3969475" y="1958545"/>
            <a:ext cx="952427" cy="2724779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 rot="5400000">
            <a:off x="3908826" y="3745202"/>
            <a:ext cx="2588820" cy="483879"/>
          </a:xfrm>
          <a:prstGeom prst="rect">
            <a:avLst/>
          </a:prstGeom>
          <a:solidFill>
            <a:srgbClr val="99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 rot="5400000">
            <a:off x="3817434" y="3371343"/>
            <a:ext cx="3007674" cy="444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3287" y1="59237" x2="43287" y2="59237"/>
                        <a14:foregroundMark x1="42105" y1="37432" x2="42105" y2="37432"/>
                        <a14:foregroundMark x1="50483" y1="36766" x2="50483" y2="36766"/>
                        <a14:foregroundMark x1="47537" y1="56823" x2="47537" y2="56823"/>
                        <a14:foregroundMark x1="41919" y1="40156" x2="41659" y2="49513"/>
                        <a14:foregroundMark x1="41659" y1="49756" x2="41919" y2="58285"/>
                        <a14:backgroundMark x1="30290" y1="48698" x2="34264" y2="75167"/>
                        <a14:backgroundMark x1="67025" y1="30648" x2="63588" y2="67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17" t="26058" r="42365" b="38327"/>
          <a:stretch/>
        </p:blipFill>
        <p:spPr>
          <a:xfrm>
            <a:off x="4702146" y="1969458"/>
            <a:ext cx="1048249" cy="2298064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 rot="5400000">
            <a:off x="5829688" y="3745202"/>
            <a:ext cx="2588820" cy="483879"/>
          </a:xfrm>
          <a:prstGeom prst="rect">
            <a:avLst/>
          </a:prstGeom>
          <a:solidFill>
            <a:srgbClr val="99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5400000">
            <a:off x="5714421" y="3371343"/>
            <a:ext cx="3007674" cy="444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63695" y1="27559" x2="62084" y2="80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05" t="25375" r="50000" b="28829"/>
          <a:stretch/>
        </p:blipFill>
        <p:spPr>
          <a:xfrm>
            <a:off x="6886589" y="2068333"/>
            <a:ext cx="557510" cy="219918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22529" y="1522834"/>
            <a:ext cx="2251048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FFFF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Serum</a:t>
            </a:r>
            <a:endParaRPr lang="en-US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57835" y="1522834"/>
            <a:ext cx="2251048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FFFF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Plasma</a:t>
            </a:r>
            <a:endParaRPr lang="en-US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307218" y="1539888"/>
            <a:ext cx="2251048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FFFF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Whole Blood</a:t>
            </a:r>
            <a:endParaRPr lang="en-US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312773" y="332862"/>
            <a:ext cx="6040064" cy="5232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  <a:latin typeface="Bell MT" pitchFamily="18" charset="0"/>
                <a:cs typeface="Aharoni" pitchFamily="2" charset="-79"/>
              </a:rPr>
              <a:t>Specimen Types</a:t>
            </a:r>
            <a:endParaRPr lang="en-US" sz="2800" b="1" dirty="0">
              <a:solidFill>
                <a:schemeClr val="bg1">
                  <a:lumMod val="10000"/>
                </a:schemeClr>
              </a:solidFill>
              <a:latin typeface="Bell MT" pitchFamily="18" charset="0"/>
              <a:cs typeface="Aharoni" pitchFamily="2" charset="-79"/>
            </a:endParaRPr>
          </a:p>
        </p:txBody>
      </p:sp>
      <p:sp>
        <p:nvSpPr>
          <p:cNvPr id="54" name="Rectangle 53"/>
          <p:cNvSpPr/>
          <p:nvPr/>
        </p:nvSpPr>
        <p:spPr>
          <a:xfrm rot="21388189">
            <a:off x="1192981" y="237506"/>
            <a:ext cx="6159856" cy="6185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-10955" y="6385952"/>
            <a:ext cx="9144000" cy="3265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>
            <a:off x="0" y="1231459"/>
            <a:ext cx="9144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4866293" y="5800880"/>
            <a:ext cx="3379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Cordia New" pitchFamily="34" charset="-34"/>
                <a:cs typeface="Cordia New" pitchFamily="34" charset="-34"/>
              </a:rPr>
              <a:t>Plasma Specimens = Additive</a:t>
            </a:r>
            <a:endParaRPr lang="en-US" i="1" dirty="0"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24373" y="5798518"/>
            <a:ext cx="3780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Cordia New" pitchFamily="34" charset="-34"/>
                <a:cs typeface="Cordia New" pitchFamily="34" charset="-34"/>
              </a:rPr>
              <a:t>Serum Specimens = No Additive</a:t>
            </a:r>
            <a:endParaRPr lang="en-US" i="1" dirty="0">
              <a:latin typeface="Cordia New" pitchFamily="34" charset="-34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51024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7" grpId="0" animBg="1"/>
      <p:bldP spid="32" grpId="0" animBg="1"/>
      <p:bldP spid="41" grpId="0" animBg="1"/>
      <p:bldP spid="43" grpId="0" animBg="1"/>
      <p:bldP spid="45" grpId="0" animBg="1"/>
      <p:bldP spid="51" grpId="0" animBg="1"/>
      <p:bldP spid="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371" y="300446"/>
            <a:ext cx="5290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MLC </a:t>
            </a:r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ok Antiqua" pitchFamily="18" charset="0"/>
              </a:rPr>
              <a:t>Courier Services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  <a:latin typeface="Book Antiqua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53586"/>
            <a:ext cx="9144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463041" y="1162594"/>
            <a:ext cx="6100355" cy="8490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54928" y="1123405"/>
            <a:ext cx="5342708" cy="92333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10000"/>
                  </a:schemeClr>
                </a:solidFill>
                <a:latin typeface="Book Antiqua" pitchFamily="18" charset="0"/>
              </a:rPr>
              <a:t>Specimens for pickup should be organized according to the storage requirements established for the tests being ordered.</a:t>
            </a:r>
            <a:endParaRPr lang="en-US" dirty="0">
              <a:solidFill>
                <a:schemeClr val="bg1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44" b="89885" l="0" r="99678">
                        <a14:foregroundMark x1="50054" y1="12174" x2="50054" y2="12174"/>
                        <a14:foregroundMark x1="26316" y1="11993" x2="26316" y2="11993"/>
                        <a14:foregroundMark x1="93555" y1="25924" x2="93555" y2="25924"/>
                        <a14:foregroundMark x1="49302" y1="14294" x2="49302" y2="14294"/>
                        <a14:foregroundMark x1="41890" y1="15627" x2="41890" y2="15627"/>
                        <a14:foregroundMark x1="50376" y1="15263" x2="50376" y2="15263"/>
                        <a14:foregroundMark x1="48013" y1="64930" x2="48013" y2="64930"/>
                        <a14:foregroundMark x1="8808" y1="62265" x2="8808" y2="62265"/>
                        <a14:foregroundMark x1="44576" y1="61720" x2="44576" y2="61720"/>
                        <a14:foregroundMark x1="59506" y1="62265" x2="59506" y2="62265"/>
                        <a14:foregroundMark x1="12137" y1="62084" x2="12137" y2="62084"/>
                        <a14:foregroundMark x1="4726" y1="61902" x2="4726" y2="61902"/>
                        <a14:foregroundMark x1="3759" y1="63053" x2="3759" y2="63053"/>
                        <a14:foregroundMark x1="50698" y1="15627" x2="50698" y2="15627"/>
                        <a14:foregroundMark x1="46617" y1="15990" x2="46617" y2="15990"/>
                        <a14:foregroundMark x1="29753" y1="13507" x2="29753" y2="13507"/>
                        <a14:foregroundMark x1="63158" y1="14476" x2="63158" y2="14476"/>
                        <a14:foregroundMark x1="27712" y1="14476" x2="60473" y2="14839"/>
                        <a14:foregroundMark x1="21590" y1="64749" x2="72610" y2="64567"/>
                        <a14:foregroundMark x1="80773" y1="11811" x2="80773" y2="11811"/>
                        <a14:foregroundMark x1="79377" y1="13507" x2="79377" y2="13507"/>
                        <a14:foregroundMark x1="81740" y1="11811" x2="81740" y2="11811"/>
                        <a14:backgroundMark x1="6445" y1="21502" x2="6445" y2="21502"/>
                        <a14:backgroundMark x1="3759" y1="34282" x2="3759" y2="34282"/>
                        <a14:backgroundMark x1="60473" y1="80981" x2="60473" y2="80981"/>
                        <a14:backgroundMark x1="51987" y1="74076" x2="51987" y2="74076"/>
                        <a14:backgroundMark x1="65843" y1="72925" x2="65843" y2="72925"/>
                        <a14:backgroundMark x1="30720" y1="77892" x2="30720" y2="77892"/>
                        <a14:backgroundMark x1="42535" y1="74258" x2="42535" y2="74258"/>
                        <a14:backgroundMark x1="42213" y1="77529" x2="42213" y2="77529"/>
                        <a14:backgroundMark x1="6445" y1="27438" x2="6445" y2="27438"/>
                        <a14:backgroundMark x1="2685" y1="37129" x2="2685" y2="37129"/>
                        <a14:backgroundMark x1="2363" y1="70866" x2="98281" y2="71048"/>
                        <a14:backgroundMark x1="42857" y1="68928" x2="42857" y2="68928"/>
                        <a14:backgroundMark x1="52739" y1="67595" x2="52739" y2="67595"/>
                        <a14:backgroundMark x1="45650" y1="66869" x2="45650" y2="66869"/>
                        <a14:backgroundMark x1="71643" y1="67232" x2="71643" y2="67232"/>
                        <a14:backgroundMark x1="5693" y1="65536" x2="5693" y2="65536"/>
                        <a14:backgroundMark x1="9452" y1="14658" x2="1719" y2="32586"/>
                        <a14:backgroundMark x1="84748" y1="14052" x2="97959" y2="47608"/>
                        <a14:backgroundMark x1="7263" y1="69078" x2="41155" y2="69078"/>
                        <a14:backgroundMark x1="28119" y1="10587" x2="28119" y2="10587"/>
                        <a14:backgroundMark x1="17877" y1="12264" x2="89199" y2="10587"/>
                        <a14:backgroundMark x1="40037" y1="9958" x2="96089" y2="15723"/>
                        <a14:backgroundMark x1="70391" y1="9015" x2="91248" y2="19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0" b="33523"/>
          <a:stretch/>
        </p:blipFill>
        <p:spPr>
          <a:xfrm>
            <a:off x="3449036" y="2615582"/>
            <a:ext cx="2232869" cy="23221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67" r="99356">
                        <a14:foregroundMark x1="78410" y1="39976" x2="78410" y2="39976"/>
                        <a14:foregroundMark x1="89151" y1="38280" x2="89151" y2="38280"/>
                        <a14:foregroundMark x1="94629" y1="31981" x2="94629" y2="31981"/>
                        <a14:foregroundMark x1="81418" y1="25318" x2="81418" y2="25318"/>
                        <a14:foregroundMark x1="96241" y1="40581" x2="96241" y2="40581"/>
                        <a14:foregroundMark x1="72288" y1="27438" x2="72288" y2="27438"/>
                        <a14:foregroundMark x1="80021" y1="72017" x2="80021" y2="72017"/>
                        <a14:foregroundMark x1="43931" y1="75591" x2="43931" y2="75591"/>
                        <a14:foregroundMark x1="28034" y1="80557" x2="28034" y2="80557"/>
                        <a14:foregroundMark x1="51665" y1="80194" x2="51665" y2="80194"/>
                        <a14:foregroundMark x1="24705" y1="85342" x2="24705" y2="85342"/>
                        <a14:foregroundMark x1="16541" y1="89158" x2="16541" y2="89158"/>
                        <a14:foregroundMark x1="38131" y1="86675" x2="38131" y2="86675"/>
                        <a14:foregroundMark x1="38561" y1="83222" x2="38561" y2="83222"/>
                        <a14:foregroundMark x1="10419" y1="77529" x2="10419" y2="77529"/>
                        <a14:foregroundMark x1="3330" y1="76015" x2="3330" y2="76015"/>
                        <a14:foregroundMark x1="85246" y1="55874" x2="85246" y2="55874"/>
                        <a14:foregroundMark x1="76721" y1="55227" x2="76721" y2="55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663" b="38861"/>
          <a:stretch/>
        </p:blipFill>
        <p:spPr>
          <a:xfrm>
            <a:off x="287372" y="2844937"/>
            <a:ext cx="2473115" cy="1863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33" b="98667" l="778" r="98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86"/>
          <a:stretch/>
        </p:blipFill>
        <p:spPr>
          <a:xfrm>
            <a:off x="6208124" y="3029293"/>
            <a:ext cx="2923816" cy="17545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6959" y="5212080"/>
            <a:ext cx="2658290" cy="36933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Refrigerated</a:t>
            </a:r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10200" y="5233851"/>
            <a:ext cx="265829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Room Temp.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25691" y="5233851"/>
            <a:ext cx="2658290" cy="36933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Frozen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-6530" y="6056808"/>
            <a:ext cx="9144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43645" y="2508069"/>
            <a:ext cx="0" cy="3095114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051372" y="2508069"/>
            <a:ext cx="0" cy="3095114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198168" y="4735725"/>
            <a:ext cx="26582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>
                    <a:lumMod val="10000"/>
                  </a:schemeClr>
                </a:solidFill>
              </a:rPr>
              <a:t>Room Temp Specimens</a:t>
            </a:r>
            <a:endParaRPr lang="en-US" sz="105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31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439633"/>
            <a:ext cx="9144000" cy="3530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06362" y="6400095"/>
            <a:ext cx="7393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  <a:latin typeface="Bell MT" pitchFamily="18" charset="0"/>
              </a:rPr>
              <a:t>Most errors occur in the pre- and post-analytical phases</a:t>
            </a:r>
            <a:r>
              <a:rPr lang="en-US" dirty="0" smtClean="0">
                <a:solidFill>
                  <a:srgbClr val="0070C0"/>
                </a:solidFill>
              </a:rPr>
              <a:t>. 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268787" y="0"/>
            <a:ext cx="0" cy="685800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0410" y="0"/>
            <a:ext cx="0" cy="685800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4514" y="274320"/>
            <a:ext cx="701475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3600" b="1" dirty="0" smtClean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Baskerville Old Face" pitchFamily="18" charset="0"/>
              </a:rPr>
              <a:t>Sources of Laboratory Error</a:t>
            </a:r>
            <a:endParaRPr lang="en-US" sz="3600" b="1" dirty="0"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Baskerville Old Face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920651"/>
            <a:ext cx="826878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296090" y="0"/>
            <a:ext cx="0" cy="6858000"/>
          </a:xfrm>
          <a:prstGeom prst="line">
            <a:avLst/>
          </a:prstGeom>
          <a:ln w="444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68"/>
          <a:stretch/>
        </p:blipFill>
        <p:spPr>
          <a:xfrm>
            <a:off x="845395" y="1284280"/>
            <a:ext cx="2172125" cy="4864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0" r="34870"/>
          <a:stretch/>
        </p:blipFill>
        <p:spPr>
          <a:xfrm>
            <a:off x="3331026" y="1277749"/>
            <a:ext cx="2181497" cy="4864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5" r="1666"/>
          <a:stretch/>
        </p:blipFill>
        <p:spPr>
          <a:xfrm>
            <a:off x="5776627" y="1284280"/>
            <a:ext cx="2217842" cy="4864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8513901" y="106878"/>
            <a:ext cx="523220" cy="649327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100" dirty="0" smtClean="0">
                <a:latin typeface="Century Gothic" pitchFamily="34" charset="0"/>
              </a:rPr>
              <a:t>A Review of Medical Errors in Laboratory Diagnostics and Where We Are Today. –Julie A. </a:t>
            </a:r>
            <a:r>
              <a:rPr lang="en-US" sz="1100" dirty="0" err="1" smtClean="0">
                <a:latin typeface="Century Gothic" pitchFamily="34" charset="0"/>
              </a:rPr>
              <a:t>Hammerling</a:t>
            </a:r>
            <a:r>
              <a:rPr lang="en-US" sz="1100" dirty="0" smtClean="0">
                <a:latin typeface="Century Gothic" pitchFamily="34" charset="0"/>
              </a:rPr>
              <a:t> ASCP Lab Medicine Feb 2012</a:t>
            </a:r>
            <a:endParaRPr lang="en-US" sz="11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449169" y="3882788"/>
            <a:ext cx="4258102" cy="26203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7546" y="1719618"/>
            <a:ext cx="2729553" cy="43263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Front-End </a:t>
            </a:r>
            <a:r>
              <a:rPr lang="en-US" sz="4800" b="1" dirty="0" smtClean="0">
                <a:solidFill>
                  <a:schemeClr val="bg2">
                    <a:lumMod val="75000"/>
                  </a:schemeClr>
                </a:solidFill>
                <a:latin typeface="Agency FB" panose="020B0503020202020204" pitchFamily="34" charset="0"/>
              </a:rPr>
              <a:t>Automation</a:t>
            </a:r>
            <a:endParaRPr lang="en-US" sz="4800" b="1" dirty="0">
              <a:solidFill>
                <a:schemeClr val="bg2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27546" y="1378424"/>
            <a:ext cx="794299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8"/>
          <a:stretch/>
        </p:blipFill>
        <p:spPr>
          <a:xfrm>
            <a:off x="464023" y="1823791"/>
            <a:ext cx="2702257" cy="434609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4167116" y="3996840"/>
            <a:ext cx="4390030" cy="263401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862314" y="1698712"/>
            <a:ext cx="42308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Auto receipt of patient tubes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Photographs tubes received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Auto sorts tubes into each department rack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Receives 300 tubes in 15 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Improved TAT and 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FEWER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Errors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32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978331"/>
            <a:ext cx="9144000" cy="16067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1885" y="3274757"/>
            <a:ext cx="8020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C000"/>
                </a:solidFill>
                <a:latin typeface="Franklin Gothic Heavy" pitchFamily="34" charset="0"/>
              </a:rPr>
              <a:t>Analytical</a:t>
            </a:r>
            <a:endParaRPr lang="en-US" sz="6000" dirty="0">
              <a:solidFill>
                <a:srgbClr val="FFC000"/>
              </a:solidFill>
              <a:latin typeface="Franklin Gothic Heavy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8317" y="4702627"/>
            <a:ext cx="4715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Phase of Testing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9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593766"/>
            <a:ext cx="8300852" cy="2375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535379" y="424010"/>
            <a:ext cx="3443843" cy="523220"/>
          </a:xfrm>
          <a:prstGeom prst="rect">
            <a:avLst/>
          </a:prstGeom>
          <a:solidFill>
            <a:srgbClr val="FFCC66">
              <a:alpha val="31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Delta Check</a:t>
            </a:r>
            <a:endParaRPr lang="en-US" sz="2800" b="1" dirty="0">
              <a:solidFill>
                <a:schemeClr val="bg1">
                  <a:lumMod val="1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496291"/>
            <a:ext cx="8300852" cy="0"/>
          </a:xfrm>
          <a:prstGeom prst="line">
            <a:avLst/>
          </a:prstGeom>
          <a:ln w="10160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120792620"/>
              </p:ext>
            </p:extLst>
          </p:nvPr>
        </p:nvGraphicFramePr>
        <p:xfrm>
          <a:off x="1098468" y="1662545"/>
          <a:ext cx="6483926" cy="4166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784760" y="974635"/>
            <a:ext cx="2992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bg1"/>
                </a:solidFill>
                <a:latin typeface="Bell MT" pitchFamily="18" charset="0"/>
              </a:rPr>
              <a:t>Built-in Quality Control</a:t>
            </a:r>
            <a:endParaRPr lang="en-US" sz="2000" i="1" dirty="0">
              <a:solidFill>
                <a:schemeClr val="bg1"/>
              </a:solidFill>
              <a:latin typeface="Bell MT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-1" y="5995060"/>
            <a:ext cx="8300852" cy="0"/>
          </a:xfrm>
          <a:prstGeom prst="line">
            <a:avLst/>
          </a:prstGeom>
          <a:ln w="101600">
            <a:solidFill>
              <a:srgbClr val="FFC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6608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411985">
            <a:off x="4328670" y="2508075"/>
            <a:ext cx="4211110" cy="2965268"/>
          </a:xfrm>
          <a:prstGeom prst="rect">
            <a:avLst/>
          </a:prstGeom>
          <a:solidFill>
            <a:schemeClr val="bg2">
              <a:lumMod val="7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19748" y="2634559"/>
            <a:ext cx="3879669" cy="27384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93807" y="365240"/>
            <a:ext cx="6988628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Book Antiqua" pitchFamily="18" charset="0"/>
              </a:rPr>
              <a:t>Chemistry</a:t>
            </a:r>
            <a:r>
              <a:rPr lang="en-US" sz="3200" dirty="0" smtClean="0">
                <a:latin typeface="Book Antiqua" pitchFamily="18" charset="0"/>
              </a:rPr>
              <a:t> Analyzer</a:t>
            </a:r>
            <a:endParaRPr lang="en-US" sz="3200" dirty="0">
              <a:latin typeface="Book Antiqua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-26894" y="1056823"/>
            <a:ext cx="8310282" cy="0"/>
          </a:xfrm>
          <a:prstGeom prst="line">
            <a:avLst/>
          </a:prstGeom>
          <a:ln w="47625">
            <a:solidFill>
              <a:schemeClr val="accent3">
                <a:lumMod val="75000"/>
                <a:alpha val="4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62753" y="1316800"/>
            <a:ext cx="831028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280011" y="1584700"/>
            <a:ext cx="4346474" cy="369332"/>
          </a:xfrm>
          <a:prstGeom prst="rect">
            <a:avLst/>
          </a:prstGeom>
          <a:solidFill>
            <a:schemeClr val="tx1">
              <a:lumMod val="2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dirty="0" smtClean="0"/>
              <a:t>Analyzer: Beckman 5800 (2)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1428" y="4576862"/>
            <a:ext cx="275664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David" pitchFamily="34" charset="-79"/>
                <a:cs typeface="David" pitchFamily="34" charset="-79"/>
              </a:rPr>
              <a:t>Common Tests: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>
                <a:latin typeface="David" pitchFamily="34" charset="-79"/>
                <a:cs typeface="David" pitchFamily="34" charset="-79"/>
              </a:rPr>
              <a:t>Chem</a:t>
            </a:r>
            <a:r>
              <a:rPr lang="en-US" dirty="0" smtClean="0">
                <a:latin typeface="David" pitchFamily="34" charset="-79"/>
                <a:cs typeface="David" pitchFamily="34" charset="-79"/>
              </a:rPr>
              <a:t> Comp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David" pitchFamily="34" charset="-79"/>
                <a:cs typeface="David" pitchFamily="34" charset="-79"/>
              </a:rPr>
              <a:t>Lipid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David" pitchFamily="34" charset="-79"/>
                <a:cs typeface="David" pitchFamily="34" charset="-79"/>
              </a:rPr>
              <a:t>Liver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07" y="1954032"/>
            <a:ext cx="3232348" cy="2424261"/>
          </a:xfrm>
          <a:prstGeom prst="rect">
            <a:avLst/>
          </a:prstGeom>
          <a:ln w="28575">
            <a:solidFill>
              <a:srgbClr val="FFFFFF"/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Straight Connector 13"/>
          <p:cNvCxnSpPr/>
          <p:nvPr/>
        </p:nvCxnSpPr>
        <p:spPr>
          <a:xfrm>
            <a:off x="-63394" y="5933947"/>
            <a:ext cx="831028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31248" y="6186171"/>
            <a:ext cx="8310282" cy="0"/>
          </a:xfrm>
          <a:prstGeom prst="line">
            <a:avLst/>
          </a:prstGeom>
          <a:ln w="47625">
            <a:solidFill>
              <a:schemeClr val="accent3">
                <a:lumMod val="75000"/>
                <a:alpha val="4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422" y="2667217"/>
            <a:ext cx="3518580" cy="263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805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rot="373058">
            <a:off x="5195803" y="1436916"/>
            <a:ext cx="3289464" cy="22563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372542">
            <a:off x="5122223" y="1394181"/>
            <a:ext cx="3289464" cy="22563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56057"/>
            <a:ext cx="8253351" cy="58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4391" y="256057"/>
            <a:ext cx="5747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KTV</a:t>
            </a:r>
            <a:r>
              <a:rPr lang="en-US" sz="2400" dirty="0" smtClean="0">
                <a:solidFill>
                  <a:srgbClr val="00B050"/>
                </a:solidFill>
              </a:rPr>
              <a:t> </a:t>
            </a:r>
            <a:r>
              <a:rPr lang="en-US" sz="2800" dirty="0" smtClean="0">
                <a:solidFill>
                  <a:schemeClr val="bg1">
                    <a:lumMod val="10000"/>
                  </a:schemeClr>
                </a:solidFill>
              </a:rPr>
              <a:t>Test Orders</a:t>
            </a:r>
            <a:endParaRPr lang="en-US" sz="2800" dirty="0">
              <a:solidFill>
                <a:schemeClr val="bg1">
                  <a:lumMod val="10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48555"/>
            <a:ext cx="825335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825505"/>
            <a:ext cx="8253351" cy="0"/>
          </a:xfrm>
          <a:prstGeom prst="line">
            <a:avLst/>
          </a:prstGeom>
          <a:ln w="508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4350" y1="72744" x2="54350" y2="72744"/>
                        <a14:foregroundMark x1="54350" y1="78074" x2="54350" y2="78074"/>
                        <a14:foregroundMark x1="58754" y1="45912" x2="58754" y2="459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12" t="32952" r="35808" b="9905"/>
          <a:stretch/>
        </p:blipFill>
        <p:spPr>
          <a:xfrm rot="16200000">
            <a:off x="7022302" y="-378067"/>
            <a:ext cx="486200" cy="1919209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89546584"/>
              </p:ext>
            </p:extLst>
          </p:nvPr>
        </p:nvGraphicFramePr>
        <p:xfrm>
          <a:off x="-163447" y="1551466"/>
          <a:ext cx="5389941" cy="4518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831" y="1517705"/>
            <a:ext cx="3048000" cy="203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5522023" y="4358243"/>
            <a:ext cx="2398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odoni MT Condensed" pitchFamily="18" charset="0"/>
              </a:rPr>
              <a:t>Invalid KT/V Results will be rejected.</a:t>
            </a:r>
            <a:endParaRPr lang="en-US" sz="2400" dirty="0">
              <a:latin typeface="Bodoni MT Condensed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7636" y="5319869"/>
            <a:ext cx="2524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&lt;0.2</a:t>
            </a:r>
          </a:p>
          <a:p>
            <a:pPr marL="285750" indent="-285750" algn="ctr"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&gt; 3.5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308281" y="4227613"/>
            <a:ext cx="2845476" cy="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308281" y="6151967"/>
            <a:ext cx="2845476" cy="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8128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883869" y="1593669"/>
            <a:ext cx="2997127" cy="6334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442855">
            <a:off x="5592556" y="2395065"/>
            <a:ext cx="3393037" cy="2734073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9684" y="1461297"/>
            <a:ext cx="4143351" cy="288689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93807" y="326051"/>
            <a:ext cx="6988628" cy="58477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effectLst>
                  <a:outerShdw blurRad="60007" dist="310007" dir="7680000" sy="30000" kx="1300200" algn="ctr" rotWithShape="0">
                    <a:srgbClr val="FFFFFF">
                      <a:alpha val="32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Book Antiqua" pitchFamily="18" charset="0"/>
              </a:rPr>
              <a:t>Immunochemistry</a:t>
            </a:r>
            <a:r>
              <a:rPr lang="en-US" sz="3200" dirty="0" smtClean="0">
                <a:latin typeface="Book Antiqua" pitchFamily="18" charset="0"/>
              </a:rPr>
              <a:t> Analyzers</a:t>
            </a:r>
            <a:endParaRPr lang="en-US" sz="3200" dirty="0">
              <a:latin typeface="Book Antiqua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-26894" y="1056823"/>
            <a:ext cx="8310282" cy="0"/>
          </a:xfrm>
          <a:prstGeom prst="line">
            <a:avLst/>
          </a:prstGeom>
          <a:ln w="349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22697" y="1276961"/>
            <a:ext cx="831028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308422" y="4735590"/>
            <a:ext cx="2140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Common Tests: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err="1" smtClean="0"/>
              <a:t>i</a:t>
            </a:r>
            <a:r>
              <a:rPr lang="en-US" dirty="0" smtClean="0"/>
              <a:t>-PTH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B12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err="1" smtClean="0"/>
              <a:t>Folate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0"/>
          <a:stretch/>
        </p:blipFill>
        <p:spPr>
          <a:xfrm>
            <a:off x="5730577" y="2421739"/>
            <a:ext cx="3176031" cy="2676431"/>
          </a:xfrm>
          <a:prstGeom prst="rect">
            <a:avLst/>
          </a:prstGeom>
          <a:ln w="38100"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7" name="Straight Connector 16"/>
          <p:cNvCxnSpPr/>
          <p:nvPr/>
        </p:nvCxnSpPr>
        <p:spPr>
          <a:xfrm>
            <a:off x="-15882" y="6264549"/>
            <a:ext cx="8310282" cy="0"/>
          </a:xfrm>
          <a:prstGeom prst="line">
            <a:avLst/>
          </a:prstGeom>
          <a:ln w="349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-52252" y="6041199"/>
            <a:ext cx="831028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80470" y="5316015"/>
            <a:ext cx="2603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Infectious Disease (Hepatitis C, HIV,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54" y="1590548"/>
            <a:ext cx="3942581" cy="262838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93808" y="4031480"/>
            <a:ext cx="3745451" cy="6334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3808" y="4140664"/>
            <a:ext cx="3909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Analyzer: Beckman </a:t>
            </a:r>
            <a:r>
              <a:rPr lang="en-US" dirty="0" err="1" smtClean="0">
                <a:solidFill>
                  <a:srgbClr val="FFFFFF"/>
                </a:solidFill>
              </a:rPr>
              <a:t>Coutler</a:t>
            </a:r>
            <a:r>
              <a:rPr lang="en-US" dirty="0" smtClean="0">
                <a:solidFill>
                  <a:srgbClr val="FFFFFF"/>
                </a:solidFill>
              </a:rPr>
              <a:t> DXI 800 </a:t>
            </a:r>
          </a:p>
          <a:p>
            <a:r>
              <a:rPr lang="en-US" dirty="0"/>
              <a:t> </a:t>
            </a:r>
            <a:r>
              <a:rPr lang="en-US" dirty="0" smtClean="0"/>
              <a:t>           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998983" y="1716501"/>
            <a:ext cx="2903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Analyzer: Siemens  Centaur</a:t>
            </a:r>
          </a:p>
          <a:p>
            <a:r>
              <a:rPr lang="en-US" dirty="0"/>
              <a:t> </a:t>
            </a:r>
            <a:r>
              <a:rPr lang="en-US" dirty="0" smtClean="0"/>
              <a:t>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38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 rot="20784026">
            <a:off x="4812462" y="2984131"/>
            <a:ext cx="3148149" cy="2773821"/>
          </a:xfrm>
          <a:prstGeom prst="rect">
            <a:avLst/>
          </a:prstGeom>
          <a:solidFill>
            <a:srgbClr val="FFFFFF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924697" y="2836779"/>
            <a:ext cx="3148149" cy="2773821"/>
          </a:xfrm>
          <a:prstGeom prst="rect">
            <a:avLst/>
          </a:prstGeom>
          <a:solidFill>
            <a:srgbClr val="FF66CC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13953" y="1820016"/>
            <a:ext cx="3722913" cy="2138030"/>
          </a:xfrm>
          <a:prstGeom prst="rect">
            <a:avLst/>
          </a:prstGeom>
          <a:noFill/>
          <a:ln w="73025">
            <a:solidFill>
              <a:srgbClr val="FF66CC">
                <a:alpha val="4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93807" y="326051"/>
            <a:ext cx="698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66CC"/>
                </a:solidFill>
                <a:latin typeface="Book Antiqua" pitchFamily="18" charset="0"/>
              </a:rPr>
              <a:t>Hematology</a:t>
            </a:r>
            <a:r>
              <a:rPr lang="en-US" sz="3200" dirty="0" smtClean="0">
                <a:latin typeface="Book Antiqua" pitchFamily="18" charset="0"/>
              </a:rPr>
              <a:t> Analyzer</a:t>
            </a:r>
            <a:endParaRPr lang="en-US" sz="3200" dirty="0">
              <a:latin typeface="Book Antiqua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-26894" y="1056823"/>
            <a:ext cx="8310282" cy="0"/>
          </a:xfrm>
          <a:prstGeom prst="line">
            <a:avLst/>
          </a:prstGeom>
          <a:ln w="3492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0" y="910826"/>
            <a:ext cx="8310282" cy="28586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-15882" y="6264549"/>
            <a:ext cx="8273912" cy="0"/>
          </a:xfrm>
          <a:prstGeom prst="line">
            <a:avLst/>
          </a:prstGeom>
          <a:ln w="3492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-52252" y="6041199"/>
            <a:ext cx="831028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685134" y="1798168"/>
            <a:ext cx="3420569" cy="830997"/>
          </a:xfrm>
          <a:prstGeom prst="rect">
            <a:avLst/>
          </a:prstGeom>
          <a:solidFill>
            <a:srgbClr val="99009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ordia New" pitchFamily="34" charset="-34"/>
                <a:cs typeface="Cordia New" pitchFamily="34" charset="-34"/>
              </a:rPr>
              <a:t>Analyzer: Beckman Coulter </a:t>
            </a:r>
            <a:r>
              <a:rPr lang="en-US" sz="2400" b="1" dirty="0" err="1" smtClean="0">
                <a:latin typeface="Cordia New" pitchFamily="34" charset="-34"/>
                <a:cs typeface="Cordia New" pitchFamily="34" charset="-34"/>
              </a:rPr>
              <a:t>DxH</a:t>
            </a:r>
            <a:r>
              <a:rPr lang="en-US" sz="2400" b="1" dirty="0" smtClean="0">
                <a:latin typeface="Cordia New" pitchFamily="34" charset="-34"/>
                <a:cs typeface="Cordia New" pitchFamily="34" charset="-34"/>
              </a:rPr>
              <a:t> (2)</a:t>
            </a:r>
            <a:endParaRPr lang="en-US" sz="2400" b="1" dirty="0"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5798" y="4275419"/>
            <a:ext cx="27566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ordia New" pitchFamily="34" charset="-34"/>
                <a:cs typeface="Cordia New" pitchFamily="34" charset="-34"/>
              </a:rPr>
              <a:t>Common Tests: </a:t>
            </a:r>
            <a:endParaRPr lang="en-US" sz="2400" dirty="0" smtClean="0">
              <a:latin typeface="Cordia New" pitchFamily="34" charset="-34"/>
              <a:cs typeface="Cordia New" pitchFamily="34" charset="-34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Cordia New" pitchFamily="34" charset="-34"/>
                <a:cs typeface="Cordia New" pitchFamily="34" charset="-34"/>
              </a:rPr>
              <a:t>CBC/DIFF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Cordia New" pitchFamily="34" charset="-34"/>
                <a:cs typeface="Cordia New" pitchFamily="34" charset="-34"/>
              </a:rPr>
              <a:t>HGB/HCT</a:t>
            </a:r>
          </a:p>
          <a:p>
            <a:endParaRPr lang="en-US" sz="2800" dirty="0" smtClean="0">
              <a:latin typeface="Cordia New" pitchFamily="34" charset="-34"/>
              <a:cs typeface="Cordia New" pitchFamily="34" charset="-3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0" b="16007"/>
          <a:stretch/>
        </p:blipFill>
        <p:spPr>
          <a:xfrm>
            <a:off x="388709" y="1632858"/>
            <a:ext cx="3770826" cy="2134736"/>
          </a:xfrm>
          <a:prstGeom prst="rect">
            <a:avLst/>
          </a:prstGeom>
          <a:ln w="28575"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7" r="22425" b="17936"/>
          <a:stretch/>
        </p:blipFill>
        <p:spPr>
          <a:xfrm>
            <a:off x="5308139" y="2877227"/>
            <a:ext cx="2381264" cy="298191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005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4" grpId="0" animBg="1"/>
      <p:bldP spid="2" grpId="0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21277190">
            <a:off x="1410789" y="1724297"/>
            <a:ext cx="5812971" cy="4454434"/>
          </a:xfrm>
          <a:prstGeom prst="rect">
            <a:avLst/>
          </a:prstGeom>
          <a:solidFill>
            <a:schemeClr val="accent1">
              <a:lumMod val="60000"/>
              <a:lumOff val="4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93807" y="260736"/>
            <a:ext cx="698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  <a:latin typeface="Book Antiqua" pitchFamily="18" charset="0"/>
              </a:rPr>
              <a:t>Coagulation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Analyzer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Book Antiqua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-26894" y="1056823"/>
            <a:ext cx="8310282" cy="0"/>
          </a:xfrm>
          <a:prstGeom prst="line">
            <a:avLst/>
          </a:prstGeom>
          <a:ln w="34925">
            <a:solidFill>
              <a:srgbClr val="FFFF00">
                <a:alpha val="5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36154" y="1188511"/>
            <a:ext cx="297730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Analyzer: IL Top 300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03521" y="6289572"/>
            <a:ext cx="348298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Common Test: PT/INR, D-Dimer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05500">
            <a:off x="4767119" y="3066606"/>
            <a:ext cx="3152775" cy="2733675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1763">
            <a:off x="600699" y="2311995"/>
            <a:ext cx="4787889" cy="3590916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129359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rot="634429">
            <a:off x="971289" y="2075881"/>
            <a:ext cx="2683164" cy="1849705"/>
          </a:xfrm>
          <a:prstGeom prst="rect">
            <a:avLst/>
          </a:prstGeom>
          <a:solidFill>
            <a:schemeClr val="tx1">
              <a:lumMod val="7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79818" y="3000734"/>
            <a:ext cx="3381499" cy="27587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293648">
            <a:off x="4779817" y="3000733"/>
            <a:ext cx="3381499" cy="2758799"/>
          </a:xfrm>
          <a:prstGeom prst="rect">
            <a:avLst/>
          </a:prstGeom>
          <a:solidFill>
            <a:schemeClr val="tx1">
              <a:lumMod val="7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65017" y="394640"/>
            <a:ext cx="4749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66FF"/>
                </a:solidFill>
                <a:latin typeface="Arial Black" pitchFamily="34" charset="0"/>
              </a:rPr>
              <a:t>HgbA1C </a:t>
            </a:r>
            <a:r>
              <a:rPr lang="en-US" sz="2400" dirty="0" smtClean="0"/>
              <a:t>Analyzer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065347"/>
            <a:ext cx="8265111" cy="0"/>
          </a:xfrm>
          <a:prstGeom prst="line">
            <a:avLst/>
          </a:prstGeom>
          <a:ln w="317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653" y="3158911"/>
            <a:ext cx="3065826" cy="2442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27" y="2144515"/>
            <a:ext cx="2772824" cy="17640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79818" y="2076986"/>
            <a:ext cx="3210791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Analyzer: Tosoh G8</a:t>
            </a:r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5018" y="1809777"/>
            <a:ext cx="3277590" cy="242971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" y="1217747"/>
            <a:ext cx="8265111" cy="0"/>
          </a:xfrm>
          <a:prstGeom prst="line">
            <a:avLst/>
          </a:prstGeom>
          <a:ln w="31750">
            <a:solidFill>
              <a:srgbClr val="CC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0005" y="0"/>
            <a:ext cx="0" cy="6400800"/>
          </a:xfrm>
          <a:prstGeom prst="line">
            <a:avLst/>
          </a:prstGeom>
          <a:ln w="317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07475" y="5067589"/>
            <a:ext cx="3210791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Test: </a:t>
            </a:r>
            <a:r>
              <a:rPr lang="en-US" b="1" dirty="0" smtClean="0">
                <a:solidFill>
                  <a:srgbClr val="FF66CC"/>
                </a:solidFill>
              </a:rPr>
              <a:t>Only</a:t>
            </a: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 HgbA1C</a:t>
            </a:r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33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86854" y="2533085"/>
            <a:ext cx="7438030" cy="2044323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36000">
                <a:srgbClr val="CC99FF"/>
              </a:gs>
              <a:gs pos="62000">
                <a:schemeClr val="bg1"/>
              </a:gs>
            </a:gsLst>
            <a:lin ang="54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332509" y="0"/>
            <a:ext cx="0" cy="6858000"/>
          </a:xfrm>
          <a:prstGeom prst="line">
            <a:avLst/>
          </a:prstGeom>
          <a:ln w="6032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076576" y="534390"/>
            <a:ext cx="6518355" cy="5164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76239" y="344754"/>
            <a:ext cx="5621446" cy="461665"/>
          </a:xfrm>
          <a:prstGeom prst="rect">
            <a:avLst/>
          </a:prstGeom>
          <a:solidFill>
            <a:srgbClr val="3818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Lucida Sans Unicode" pitchFamily="34" charset="0"/>
                <a:cs typeface="Lucida Sans Unicode" pitchFamily="34" charset="0"/>
              </a:rPr>
              <a:t>Microbiology </a:t>
            </a:r>
            <a:r>
              <a:rPr lang="en-US" sz="2400" b="1" dirty="0" smtClean="0">
                <a:solidFill>
                  <a:srgbClr val="FFFFFF"/>
                </a:solidFill>
                <a:latin typeface="Aharoni" pitchFamily="2" charset="-79"/>
                <a:cs typeface="Aharoni" pitchFamily="2" charset="-79"/>
              </a:rPr>
              <a:t>Blood Culture </a:t>
            </a:r>
            <a:r>
              <a:rPr lang="en-US" sz="2400" dirty="0" smtClean="0">
                <a:solidFill>
                  <a:srgbClr val="FFFFFF"/>
                </a:solidFill>
                <a:latin typeface="Lucida Sans Unicode" pitchFamily="34" charset="0"/>
                <a:cs typeface="Lucida Sans Unicode" pitchFamily="34" charset="0"/>
              </a:rPr>
              <a:t>Analyzer</a:t>
            </a:r>
            <a:endParaRPr lang="en-US" sz="2400" dirty="0">
              <a:solidFill>
                <a:srgbClr val="FFFFFF"/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1258784"/>
            <a:ext cx="9144000" cy="0"/>
          </a:xfrm>
          <a:prstGeom prst="line">
            <a:avLst/>
          </a:prstGeom>
          <a:ln w="222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6149438"/>
            <a:ext cx="9144000" cy="0"/>
          </a:xfrm>
          <a:prstGeom prst="line">
            <a:avLst/>
          </a:prstGeom>
          <a:ln w="2222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0"/>
          <a:stretch/>
        </p:blipFill>
        <p:spPr>
          <a:xfrm>
            <a:off x="1016368" y="1689450"/>
            <a:ext cx="1907641" cy="38145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1" r="33358"/>
          <a:stretch/>
        </p:blipFill>
        <p:spPr>
          <a:xfrm>
            <a:off x="3416581" y="1689451"/>
            <a:ext cx="1906581" cy="38145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3"/>
          <a:stretch/>
        </p:blipFill>
        <p:spPr>
          <a:xfrm>
            <a:off x="5783563" y="1689451"/>
            <a:ext cx="1811368" cy="38145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3"/>
          <a:stretch/>
        </p:blipFill>
        <p:spPr>
          <a:xfrm rot="5076195">
            <a:off x="-464286" y="2619566"/>
            <a:ext cx="4081050" cy="2431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8404" y="2230706"/>
            <a:ext cx="3642755" cy="2732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47"/>
          <a:stretch/>
        </p:blipFill>
        <p:spPr>
          <a:xfrm rot="5676074">
            <a:off x="5513389" y="2710991"/>
            <a:ext cx="4163083" cy="2290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Oval 11"/>
          <p:cNvSpPr/>
          <p:nvPr/>
        </p:nvSpPr>
        <p:spPr>
          <a:xfrm rot="551645">
            <a:off x="6935850" y="3840464"/>
            <a:ext cx="1318161" cy="6357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831530" y="3739240"/>
            <a:ext cx="386707" cy="33547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647622" y="3429000"/>
            <a:ext cx="1141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Overfilled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286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978331"/>
            <a:ext cx="9144000" cy="16067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1885" y="3274757"/>
            <a:ext cx="8020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Pre-</a:t>
            </a:r>
            <a:r>
              <a:rPr lang="en-US" sz="6000" dirty="0" smtClean="0">
                <a:solidFill>
                  <a:srgbClr val="FFC000"/>
                </a:solidFill>
                <a:latin typeface="Franklin Gothic Heavy" pitchFamily="34" charset="0"/>
              </a:rPr>
              <a:t>Analytical</a:t>
            </a:r>
            <a:endParaRPr lang="en-US" sz="6000" dirty="0">
              <a:solidFill>
                <a:srgbClr val="FFC000"/>
              </a:solidFill>
              <a:latin typeface="Franklin Gothic Heavy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8317" y="4702627"/>
            <a:ext cx="4715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Phase of Testing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9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174517" y="6037941"/>
            <a:ext cx="2018805" cy="276999"/>
          </a:xfrm>
          <a:prstGeom prst="rect">
            <a:avLst/>
          </a:prstGeom>
          <a:solidFill>
            <a:schemeClr val="bg1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Siemens </a:t>
            </a:r>
            <a:r>
              <a:rPr lang="en-US" sz="1200" dirty="0" err="1" smtClean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Immulite</a:t>
            </a:r>
            <a:endParaRPr lang="en-US" sz="1200" dirty="0">
              <a:solidFill>
                <a:schemeClr val="bg1">
                  <a:lumMod val="1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-2" y="1125222"/>
            <a:ext cx="914400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211292" y="22294"/>
            <a:ext cx="5407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FFFF"/>
                </a:solidFill>
                <a:latin typeface="Aparajita" pitchFamily="34" charset="0"/>
                <a:ea typeface="DFKai-SB" pitchFamily="65" charset="-120"/>
                <a:cs typeface="Aparajita" pitchFamily="34" charset="0"/>
              </a:rPr>
              <a:t>Comparing</a:t>
            </a:r>
            <a:r>
              <a:rPr lang="en-US" sz="5400" dirty="0" err="1" smtClean="0">
                <a:solidFill>
                  <a:srgbClr val="FFFFFF"/>
                </a:solidFill>
                <a:latin typeface="Kunstler Script" pitchFamily="66" charset="0"/>
              </a:rPr>
              <a:t>Results</a:t>
            </a:r>
            <a:endParaRPr lang="en-US" sz="5400" dirty="0">
              <a:solidFill>
                <a:srgbClr val="FFFFFF"/>
              </a:solidFill>
              <a:latin typeface="Kunstler Script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83" b="94952" l="0" r="98012">
                        <a14:foregroundMark x1="25249" y1="28365" x2="25249" y2="28365"/>
                        <a14:foregroundMark x1="7356" y1="31250" x2="12525" y2="59135"/>
                        <a14:foregroundMark x1="12326" y1="16827" x2="7356" y2="27404"/>
                        <a14:foregroundMark x1="11133" y1="16827" x2="6759" y2="26202"/>
                        <a14:foregroundMark x1="9344" y1="52404" x2="12525" y2="58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11" y="107917"/>
            <a:ext cx="1483732" cy="12271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3194" y="721468"/>
            <a:ext cx="5854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Euphemia" pitchFamily="34" charset="0"/>
              </a:rPr>
              <a:t>c</a:t>
            </a:r>
            <a:r>
              <a:rPr lang="en-US" dirty="0" smtClean="0">
                <a:solidFill>
                  <a:srgbClr val="FFFFFF"/>
                </a:solidFill>
                <a:latin typeface="Euphemia" pitchFamily="34" charset="0"/>
              </a:rPr>
              <a:t>an be like comparing </a:t>
            </a:r>
            <a:r>
              <a:rPr lang="en-US" i="1" dirty="0" smtClean="0">
                <a:solidFill>
                  <a:srgbClr val="C00000"/>
                </a:solidFill>
                <a:latin typeface="Euphemia" pitchFamily="34" charset="0"/>
              </a:rPr>
              <a:t>Apples</a:t>
            </a:r>
            <a:r>
              <a:rPr lang="en-US" dirty="0" smtClean="0">
                <a:solidFill>
                  <a:schemeClr val="bg1"/>
                </a:solidFill>
                <a:latin typeface="Euphemia" pitchFamily="34" charset="0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Euphemia" pitchFamily="34" charset="0"/>
              </a:rPr>
              <a:t>to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Euphemia" pitchFamily="34" charset="0"/>
              </a:rPr>
              <a:t> </a:t>
            </a:r>
            <a:r>
              <a:rPr lang="en-US" i="1" dirty="0" smtClean="0">
                <a:solidFill>
                  <a:srgbClr val="FFC000"/>
                </a:solidFill>
                <a:latin typeface="Euphemia" pitchFamily="34" charset="0"/>
              </a:rPr>
              <a:t>Oranges</a:t>
            </a:r>
            <a:r>
              <a:rPr lang="en-US" dirty="0" smtClean="0">
                <a:solidFill>
                  <a:srgbClr val="FFFFFF"/>
                </a:solidFill>
                <a:latin typeface="Euphemia" pitchFamily="34" charset="0"/>
              </a:rPr>
              <a:t>.</a:t>
            </a:r>
            <a:endParaRPr lang="en-US" dirty="0">
              <a:solidFill>
                <a:srgbClr val="FFFFFF"/>
              </a:solidFill>
              <a:latin typeface="Euphemia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419604" y="0"/>
            <a:ext cx="0" cy="685800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38" b="89950" l="2400" r="9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16"/>
          <a:stretch/>
        </p:blipFill>
        <p:spPr>
          <a:xfrm>
            <a:off x="534389" y="1779709"/>
            <a:ext cx="2144570" cy="160268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3349" y="1470852"/>
            <a:ext cx="2873828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Meridian Laboratory Corp.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4543" y="1417018"/>
            <a:ext cx="2873828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Hospital STAT Laboratory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38" b="89950" l="2400" r="9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16"/>
          <a:stretch/>
        </p:blipFill>
        <p:spPr>
          <a:xfrm flipH="1">
            <a:off x="6340768" y="1798225"/>
            <a:ext cx="2305122" cy="1722669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35595" y="3350910"/>
            <a:ext cx="2018805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12700" dir="2700000" sy="-23000" kx="-800400" algn="bl" rotWithShape="0">
              <a:schemeClr val="bg1">
                <a:alpha val="20000"/>
              </a:scheme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Siemens Centaur</a:t>
            </a:r>
            <a:endParaRPr lang="en-US" sz="1200" dirty="0">
              <a:solidFill>
                <a:schemeClr val="bg1">
                  <a:lumMod val="1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09553" y="3382394"/>
            <a:ext cx="2018805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12700" dir="2700000" sy="-23000" kx="-800400" algn="bl" rotWithShape="0">
              <a:schemeClr val="bg1">
                <a:alpha val="20000"/>
              </a:scheme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Siemens</a:t>
            </a:r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 Centaur</a:t>
            </a:r>
            <a:endParaRPr lang="en-US" sz="1200" dirty="0">
              <a:solidFill>
                <a:schemeClr val="bg1">
                  <a:lumMod val="1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91648" y="2011304"/>
            <a:ext cx="3877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>
                <a:latin typeface="CordiaUPC" pitchFamily="34" charset="-34"/>
                <a:cs typeface="CordiaUPC" pitchFamily="34" charset="-34"/>
              </a:rPr>
              <a:t>Results will be almost exact.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>
                <a:latin typeface="CordiaUPC" pitchFamily="34" charset="-34"/>
                <a:cs typeface="CordiaUPC" pitchFamily="34" charset="-34"/>
              </a:rPr>
              <a:t>Results can be used for trending.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>
                <a:latin typeface="CordiaUPC" pitchFamily="34" charset="-34"/>
                <a:cs typeface="CordiaUPC" pitchFamily="34" charset="-34"/>
              </a:rPr>
              <a:t>Reference ranges will likely be the same.</a:t>
            </a:r>
            <a:endParaRPr lang="en-US" sz="2000" dirty="0">
              <a:latin typeface="CordiaUPC" pitchFamily="34" charset="-34"/>
              <a:cs typeface="CordiaUPC" pitchFamily="34" charset="-34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7010" y="3776351"/>
            <a:ext cx="912511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1802" r="882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8" y="2968117"/>
            <a:ext cx="854299" cy="7696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1802" r="882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55264" y="3122371"/>
            <a:ext cx="728655" cy="65644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38" b="89950" l="2400" r="9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16"/>
          <a:stretch/>
        </p:blipFill>
        <p:spPr>
          <a:xfrm>
            <a:off x="609830" y="4421917"/>
            <a:ext cx="2144570" cy="1602685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735595" y="6025594"/>
            <a:ext cx="2018805" cy="276999"/>
          </a:xfrm>
          <a:prstGeom prst="rect">
            <a:avLst/>
          </a:prstGeom>
          <a:solidFill>
            <a:schemeClr val="bg1"/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10000"/>
                  </a:schemeClr>
                </a:solidFill>
                <a:latin typeface="Arial Black" pitchFamily="34" charset="0"/>
              </a:rPr>
              <a:t>Siemens Centaur</a:t>
            </a:r>
            <a:endParaRPr lang="en-US" sz="1200" dirty="0">
              <a:solidFill>
                <a:schemeClr val="bg1">
                  <a:lumMod val="1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1802" r="882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8" y="5626816"/>
            <a:ext cx="883085" cy="79557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6203" l="8537" r="97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94979" y="5852160"/>
            <a:ext cx="608165" cy="58591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8885" y="3929221"/>
            <a:ext cx="2873828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Meridian Laboratory Corp.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299" l="5782" r="897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300" y="4171315"/>
            <a:ext cx="2470058" cy="1965964"/>
          </a:xfrm>
          <a:prstGeom prst="rect">
            <a:avLst/>
          </a:prstGeom>
          <a:scene3d>
            <a:camera prst="orthographicFront">
              <a:rot lat="0" lon="21599947" rev="0"/>
            </a:camera>
            <a:lightRig rig="threePt" dir="t"/>
          </a:scene3d>
        </p:spPr>
      </p:pic>
      <p:sp>
        <p:nvSpPr>
          <p:cNvPr id="33" name="TextBox 32"/>
          <p:cNvSpPr txBox="1"/>
          <p:nvPr/>
        </p:nvSpPr>
        <p:spPr>
          <a:xfrm>
            <a:off x="6247245" y="3944167"/>
            <a:ext cx="2873828" cy="36933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Hospital STAT Laboratory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83570" y="4341156"/>
            <a:ext cx="37349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>
                <a:latin typeface="CordiaUPC" pitchFamily="34" charset="-34"/>
                <a:cs typeface="CordiaUPC" pitchFamily="34" charset="-34"/>
              </a:rPr>
              <a:t>Results might be biased either higher or lower.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>
                <a:latin typeface="CordiaUPC" pitchFamily="34" charset="-34"/>
                <a:cs typeface="CordiaUPC" pitchFamily="34" charset="-34"/>
              </a:rPr>
              <a:t>Results should </a:t>
            </a:r>
            <a:r>
              <a:rPr lang="en-US" sz="2000" b="1" dirty="0" smtClean="0">
                <a:latin typeface="CordiaUPC" pitchFamily="34" charset="-34"/>
                <a:cs typeface="CordiaUPC" pitchFamily="34" charset="-34"/>
              </a:rPr>
              <a:t>NOT</a:t>
            </a:r>
            <a:r>
              <a:rPr lang="en-US" sz="2000" dirty="0" smtClean="0">
                <a:latin typeface="CordiaUPC" pitchFamily="34" charset="-34"/>
                <a:cs typeface="CordiaUPC" pitchFamily="34" charset="-34"/>
              </a:rPr>
              <a:t> be used for trending.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>
                <a:latin typeface="CordiaUPC" pitchFamily="34" charset="-34"/>
                <a:cs typeface="CordiaUPC" pitchFamily="34" charset="-34"/>
              </a:rPr>
              <a:t>Reference ranges are often different.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>
                <a:latin typeface="CordiaUPC" pitchFamily="34" charset="-34"/>
                <a:cs typeface="CordiaUPC" pitchFamily="34" charset="-34"/>
              </a:rPr>
              <a:t>Acceptable when assessing acute episodes.</a:t>
            </a:r>
          </a:p>
        </p:txBody>
      </p:sp>
    </p:spTree>
    <p:extLst>
      <p:ext uri="{BB962C8B-B14F-4D97-AF65-F5344CB8AC3E}">
        <p14:creationId xmlns:p14="http://schemas.microsoft.com/office/powerpoint/2010/main" val="179436323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8" grpId="0"/>
      <p:bldP spid="31" grpId="0" animBg="1"/>
      <p:bldP spid="33" grpId="0" animBg="1"/>
      <p:bldP spid="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978331"/>
            <a:ext cx="9144000" cy="16067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1885" y="3274757"/>
            <a:ext cx="8020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C000"/>
                </a:solidFill>
                <a:latin typeface="Franklin Gothic Heavy" pitchFamily="34" charset="0"/>
              </a:rPr>
              <a:t>Post-Analytical</a:t>
            </a:r>
            <a:endParaRPr lang="en-US" sz="6000" dirty="0">
              <a:solidFill>
                <a:srgbClr val="FFC000"/>
              </a:solidFill>
              <a:latin typeface="Franklin Gothic Heavy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8317" y="4702627"/>
            <a:ext cx="4715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Phase of Testing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6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173175">
            <a:off x="4125936" y="377490"/>
            <a:ext cx="4839936" cy="6094565"/>
          </a:xfrm>
          <a:prstGeom prst="rect">
            <a:avLst/>
          </a:prstGeom>
          <a:solidFill>
            <a:srgbClr val="CC66FF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22514" y="2493818"/>
            <a:ext cx="2992582" cy="20207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570762" y="2968832"/>
            <a:ext cx="701468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514608" y="0"/>
            <a:ext cx="0" cy="6858000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81718" y="455776"/>
            <a:ext cx="3639778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Bell MT" pitchFamily="18" charset="0"/>
              </a:rPr>
              <a:t>C</a:t>
            </a:r>
            <a:r>
              <a:rPr lang="en-US" sz="2800" b="1" dirty="0" smtClean="0">
                <a:solidFill>
                  <a:srgbClr val="FFFFFF"/>
                </a:solidFill>
                <a:latin typeface="Bell MT" pitchFamily="18" charset="0"/>
              </a:rPr>
              <a:t>ritical</a:t>
            </a:r>
            <a:r>
              <a:rPr lang="en-US" sz="2800" b="1" dirty="0" smtClean="0">
                <a:latin typeface="Bell MT" pitchFamily="18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Bell MT" pitchFamily="18" charset="0"/>
              </a:rPr>
              <a:t>R</a:t>
            </a:r>
            <a:r>
              <a:rPr lang="en-US" sz="28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Bell MT" pitchFamily="18" charset="0"/>
              </a:rPr>
              <a:t>esults…</a:t>
            </a:r>
            <a:endParaRPr lang="en-US" sz="2800" dirty="0">
              <a:solidFill>
                <a:srgbClr val="FFFFFF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  <a:latin typeface="Bell MT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577" y="1184673"/>
            <a:ext cx="4067303" cy="101566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ordia New" pitchFamily="34" charset="-34"/>
                <a:cs typeface="Cordia New" pitchFamily="34" charset="-34"/>
              </a:rPr>
              <a:t>a</a:t>
            </a:r>
            <a:r>
              <a:rPr lang="en-US" sz="2000" dirty="0" smtClean="0">
                <a:latin typeface="Cordia New" pitchFamily="34" charset="-34"/>
                <a:cs typeface="Cordia New" pitchFamily="34" charset="-34"/>
              </a:rPr>
              <a:t>re those that indicate the need for immediate treatment of a patient to prevent any potentially life threatening situations. </a:t>
            </a:r>
            <a:endParaRPr lang="en-US" sz="2000" dirty="0">
              <a:latin typeface="Cordia New" pitchFamily="34" charset="-34"/>
              <a:cs typeface="Cordia New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1304" y="2695698"/>
            <a:ext cx="3004457" cy="1754326"/>
          </a:xfrm>
          <a:prstGeom prst="rect">
            <a:avLst/>
          </a:prstGeom>
          <a:solidFill>
            <a:schemeClr val="bg1">
              <a:lumMod val="50000"/>
              <a:alpha val="35000"/>
            </a:schemeClr>
          </a:solidFill>
          <a:effectLst>
            <a:reflection blurRad="63500" stA="17000" endPos="35000" dist="114300" dir="5400000" sy="-100000" algn="bl" rotWithShape="0"/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solidFill>
                  <a:srgbClr val="7030A0"/>
                </a:solidFill>
                <a:latin typeface="Cordia New" pitchFamily="34" charset="-34"/>
                <a:cs typeface="Cordia New" pitchFamily="34" charset="-34"/>
              </a:rPr>
              <a:t>Criteria Established by Medical Director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solidFill>
                  <a:srgbClr val="7030A0"/>
                </a:solidFill>
                <a:latin typeface="Cordia New" pitchFamily="34" charset="-34"/>
                <a:cs typeface="Cordia New" pitchFamily="34" charset="-34"/>
              </a:rPr>
              <a:t>Results Called in Batch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solidFill>
                  <a:srgbClr val="7030A0"/>
                </a:solidFill>
                <a:latin typeface="Cordia New" pitchFamily="34" charset="-34"/>
                <a:cs typeface="Cordia New" pitchFamily="34" charset="-34"/>
              </a:rPr>
              <a:t>Results Called to a Charge Nurse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>
                <a:solidFill>
                  <a:srgbClr val="7030A0"/>
                </a:solidFill>
                <a:latin typeface="Cordia New" pitchFamily="34" charset="-34"/>
                <a:cs typeface="Cordia New" pitchFamily="34" charset="-34"/>
              </a:rPr>
              <a:t>Read back policy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696918"/>
            <a:ext cx="9144000" cy="0"/>
          </a:xfrm>
          <a:prstGeom prst="line">
            <a:avLst/>
          </a:prstGeom>
          <a:ln w="635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27757" y="6563548"/>
            <a:ext cx="9144000" cy="0"/>
          </a:xfrm>
          <a:prstGeom prst="line">
            <a:avLst/>
          </a:prstGeom>
          <a:ln w="63500">
            <a:gradFill>
              <a:gsLst>
                <a:gs pos="0">
                  <a:schemeClr val="bg1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7030A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94993" y="5001849"/>
            <a:ext cx="960470" cy="1597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5" name="Straight Connector 14"/>
          <p:cNvCxnSpPr/>
          <p:nvPr/>
        </p:nvCxnSpPr>
        <p:spPr>
          <a:xfrm>
            <a:off x="6402" y="151374"/>
            <a:ext cx="9144000" cy="0"/>
          </a:xfrm>
          <a:prstGeom prst="line">
            <a:avLst/>
          </a:prstGeom>
          <a:ln w="79375">
            <a:gradFill>
              <a:gsLst>
                <a:gs pos="96250">
                  <a:schemeClr val="bg1"/>
                </a:gs>
                <a:gs pos="0">
                  <a:srgbClr val="7030A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230" y="556089"/>
            <a:ext cx="4962525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4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978331"/>
            <a:ext cx="9144000" cy="16067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1885" y="3274757"/>
            <a:ext cx="8020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C000"/>
                </a:solidFill>
                <a:latin typeface="Franklin Gothic Heavy" pitchFamily="34" charset="0"/>
              </a:rPr>
              <a:t>Forms</a:t>
            </a:r>
            <a:endParaRPr lang="en-US" sz="6000" dirty="0">
              <a:solidFill>
                <a:srgbClr val="FFC000"/>
              </a:solidFill>
              <a:latin typeface="Franklin Gothic Heav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21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30174" y="1615043"/>
            <a:ext cx="2125683" cy="3978231"/>
          </a:xfrm>
          <a:prstGeom prst="rect">
            <a:avLst/>
          </a:prstGeom>
          <a:pattFill prst="pct90">
            <a:fgClr>
              <a:srgbClr val="BA9E56"/>
            </a:fgClr>
            <a:bgClr>
              <a:schemeClr val="bg1"/>
            </a:bgClr>
          </a:patt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63136" y="432795"/>
            <a:ext cx="457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BA9E56"/>
                </a:solidFill>
                <a:latin typeface="Andalus" pitchFamily="18" charset="-78"/>
                <a:cs typeface="Andalus" pitchFamily="18" charset="-78"/>
              </a:rPr>
              <a:t>One Time </a:t>
            </a:r>
            <a:r>
              <a:rPr lang="en-US" sz="3200" dirty="0" smtClean="0">
                <a:solidFill>
                  <a:srgbClr val="FFFFFF"/>
                </a:solidFill>
                <a:latin typeface="Andalus" pitchFamily="18" charset="-78"/>
                <a:cs typeface="Andalus" pitchFamily="18" charset="-78"/>
              </a:rPr>
              <a:t>Testing</a:t>
            </a:r>
            <a:endParaRPr lang="en-US" sz="3200" dirty="0">
              <a:solidFill>
                <a:srgbClr val="FFFFFF"/>
              </a:solidFill>
              <a:latin typeface="Andalus" pitchFamily="18" charset="-78"/>
              <a:cs typeface="Andalus" pitchFamily="18" charset="-78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3752" y="1139756"/>
            <a:ext cx="826522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78" y="1852551"/>
            <a:ext cx="4510077" cy="3467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556993900"/>
              </p:ext>
            </p:extLst>
          </p:nvPr>
        </p:nvGraphicFramePr>
        <p:xfrm>
          <a:off x="463136" y="1368956"/>
          <a:ext cx="3121228" cy="3121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Rectangle 7"/>
          <p:cNvSpPr/>
          <p:nvPr/>
        </p:nvSpPr>
        <p:spPr>
          <a:xfrm rot="21326531">
            <a:off x="4290783" y="1753557"/>
            <a:ext cx="4740451" cy="3571701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3135" y="4206220"/>
            <a:ext cx="1549725" cy="2010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932" y="4206220"/>
            <a:ext cx="1395144" cy="2010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"/>
          <p:cNvSpPr/>
          <p:nvPr/>
        </p:nvSpPr>
        <p:spPr>
          <a:xfrm>
            <a:off x="6693015" y="1852551"/>
            <a:ext cx="2109791" cy="5903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8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93871" y="417244"/>
            <a:ext cx="4488873" cy="57698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175936"/>
            <a:ext cx="9144000" cy="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204656"/>
            <a:ext cx="9144000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5534" y="124857"/>
            <a:ext cx="3907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Bodoni MT Condensed" pitchFamily="18" charset="0"/>
              </a:rPr>
              <a:t>Employee Lab </a:t>
            </a:r>
          </a:p>
          <a:p>
            <a:pPr algn="ctr"/>
            <a:r>
              <a:rPr lang="en-US" sz="3200" dirty="0" smtClean="0">
                <a:latin typeface="Bodoni MT Condensed" pitchFamily="18" charset="0"/>
              </a:rPr>
              <a:t>Requisition</a:t>
            </a:r>
            <a:endParaRPr lang="en-US" sz="3200" dirty="0">
              <a:latin typeface="Bodoni MT Condense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3" y="555252"/>
            <a:ext cx="4524375" cy="590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9074" y="1597684"/>
            <a:ext cx="3289465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itchFamily="34" charset="0"/>
              </a:rPr>
              <a:t>Laboratory tests for employees of our clients.</a:t>
            </a:r>
          </a:p>
        </p:txBody>
      </p:sp>
      <p:sp>
        <p:nvSpPr>
          <p:cNvPr id="8" name="Rectangle 7"/>
          <p:cNvSpPr/>
          <p:nvPr/>
        </p:nvSpPr>
        <p:spPr>
          <a:xfrm>
            <a:off x="4180113" y="3301340"/>
            <a:ext cx="130630" cy="118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74" y="3555990"/>
            <a:ext cx="3236583" cy="2147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 rot="21343985">
            <a:off x="449107" y="3456058"/>
            <a:ext cx="3225995" cy="22968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817661" y="629968"/>
            <a:ext cx="3111689" cy="7506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175009" y="6073254"/>
            <a:ext cx="341194" cy="2729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53415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0006" y="1246909"/>
            <a:ext cx="4785756" cy="3360717"/>
          </a:xfrm>
          <a:prstGeom prst="rect">
            <a:avLst/>
          </a:prstGeom>
          <a:solidFill>
            <a:schemeClr val="tx1">
              <a:lumMod val="50000"/>
              <a:alpha val="50000"/>
            </a:schemeClr>
          </a:solidFill>
          <a:ln>
            <a:noFill/>
          </a:ln>
          <a:effectLst>
            <a:reflection stA="52000" endA="300" endPos="19000" dist="3683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0" y="413812"/>
            <a:ext cx="9144000" cy="108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01306" y="249382"/>
            <a:ext cx="4061361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entury Gothic" pitchFamily="34" charset="0"/>
              </a:rPr>
              <a:t>Patient Status Change</a:t>
            </a:r>
            <a:endParaRPr lang="en-US" sz="2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98" y="1491426"/>
            <a:ext cx="4801324" cy="33715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269242" y="6003598"/>
            <a:ext cx="6283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itchFamily="34" charset="0"/>
              </a:rPr>
              <a:t>Please be sure to indicate the patients </a:t>
            </a:r>
            <a:r>
              <a:rPr lang="en-US" dirty="0" smtClean="0">
                <a:solidFill>
                  <a:srgbClr val="CC9900"/>
                </a:solidFill>
                <a:latin typeface="Century Gothic" pitchFamily="34" charset="0"/>
              </a:rPr>
              <a:t>DOB</a:t>
            </a:r>
            <a:r>
              <a:rPr lang="en-US" dirty="0" smtClean="0">
                <a:latin typeface="Century Gothic" pitchFamily="34" charset="0"/>
              </a:rPr>
              <a:t> and </a:t>
            </a:r>
            <a:r>
              <a:rPr lang="en-US" dirty="0" smtClean="0">
                <a:solidFill>
                  <a:srgbClr val="CC9900"/>
                </a:solidFill>
                <a:latin typeface="Century Gothic" pitchFamily="34" charset="0"/>
              </a:rPr>
              <a:t>SSN.</a:t>
            </a:r>
            <a:endParaRPr lang="en-US" dirty="0">
              <a:solidFill>
                <a:srgbClr val="CC9900"/>
              </a:solidFill>
              <a:latin typeface="Century Gothic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831276"/>
            <a:ext cx="9144000" cy="0"/>
          </a:xfrm>
          <a:prstGeom prst="line">
            <a:avLst/>
          </a:prstGeom>
          <a:ln w="50800">
            <a:solidFill>
              <a:schemeClr val="tx1">
                <a:lumMod val="50000"/>
                <a:alpha val="5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0" y="5947558"/>
            <a:ext cx="91440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5698180"/>
            <a:ext cx="9144000" cy="0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490103" y="0"/>
            <a:ext cx="653897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8" b="14978"/>
          <a:stretch/>
        </p:blipFill>
        <p:spPr>
          <a:xfrm>
            <a:off x="5610426" y="1464048"/>
            <a:ext cx="2630892" cy="171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426" y="3429000"/>
            <a:ext cx="2630892" cy="1745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val 10"/>
          <p:cNvSpPr/>
          <p:nvPr/>
        </p:nvSpPr>
        <p:spPr>
          <a:xfrm>
            <a:off x="1665027" y="1787856"/>
            <a:ext cx="2142699" cy="5054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7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9762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648197" y="112811"/>
            <a:ext cx="3562660" cy="564084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1224059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 rot="21329562">
            <a:off x="3906982" y="1603169"/>
            <a:ext cx="5035137" cy="389510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reflection blurRad="6350" stA="52000" endA="300" endPos="22000" dist="1651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772889" y="213752"/>
            <a:ext cx="3550722" cy="58477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Supply Orders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071659"/>
            <a:ext cx="914400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63181" y="1819317"/>
            <a:ext cx="2885704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Required Information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7557" y="2245573"/>
            <a:ext cx="2838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dirty="0" smtClean="0"/>
              <a:t>Facility Location Name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smtClean="0"/>
              <a:t>Your Name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smtClean="0"/>
              <a:t>Phone #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smtClean="0"/>
              <a:t>Email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6891" y="3759000"/>
            <a:ext cx="2719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Indicate supplies needed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 smtClean="0"/>
              <a:t>Submit Order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46659" y="5759534"/>
            <a:ext cx="5747654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Please allow 3-7 business days for supply deliveries.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44384" y="3584684"/>
            <a:ext cx="3158837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878472" y="4959329"/>
            <a:ext cx="1064525" cy="1176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461612" y="5076967"/>
            <a:ext cx="245660" cy="1774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704" y="1730819"/>
            <a:ext cx="4663692" cy="35235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4361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1092537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296085">
            <a:off x="4510644" y="857754"/>
            <a:ext cx="4358244" cy="5469815"/>
          </a:xfrm>
          <a:prstGeom prst="rect">
            <a:avLst/>
          </a:prstGeom>
          <a:solidFill>
            <a:srgbClr val="C00000">
              <a:alpha val="62000"/>
            </a:srgbClr>
          </a:solidFill>
          <a:ln>
            <a:noFill/>
          </a:ln>
          <a:effectLst>
            <a:reflection blurRad="6350" stA="52000" endA="300" endPos="2000" dist="1397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21396422">
            <a:off x="4536369" y="705354"/>
            <a:ext cx="4358244" cy="5469815"/>
          </a:xfrm>
          <a:prstGeom prst="rect">
            <a:avLst/>
          </a:prstGeom>
          <a:solidFill>
            <a:schemeClr val="bg2">
              <a:lumMod val="7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06970" y="196458"/>
            <a:ext cx="3871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2">
                    <a:lumMod val="75000"/>
                  </a:schemeClr>
                </a:solidFill>
                <a:latin typeface="Britannic Bold" pitchFamily="34" charset="0"/>
              </a:rPr>
              <a:t>Platform</a:t>
            </a:r>
            <a:r>
              <a:rPr lang="en-US" sz="3600" dirty="0" smtClean="0">
                <a:latin typeface="Bodoni MT Condensed" pitchFamily="18" charset="0"/>
              </a:rPr>
              <a:t> </a:t>
            </a:r>
            <a:r>
              <a:rPr lang="en-US" sz="4400" i="1" dirty="0" smtClean="0">
                <a:solidFill>
                  <a:srgbClr val="C00000"/>
                </a:solidFill>
                <a:latin typeface="Bodoni MT Condensed" pitchFamily="18" charset="0"/>
              </a:rPr>
              <a:t>Access</a:t>
            </a:r>
            <a:r>
              <a:rPr lang="en-US" sz="3600" dirty="0" smtClean="0">
                <a:solidFill>
                  <a:srgbClr val="C00000"/>
                </a:solidFill>
                <a:latin typeface="Bodoni MT Condensed" pitchFamily="18" charset="0"/>
              </a:rPr>
              <a:t> </a:t>
            </a:r>
            <a:endParaRPr lang="en-US" sz="3600" dirty="0">
              <a:solidFill>
                <a:srgbClr val="C00000"/>
              </a:solidFill>
              <a:latin typeface="Bodoni MT Condensed" pitchFamily="18" charset="0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706198168"/>
              </p:ext>
            </p:extLst>
          </p:nvPr>
        </p:nvGraphicFramePr>
        <p:xfrm>
          <a:off x="485197" y="2353786"/>
          <a:ext cx="3629890" cy="3194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3" name="Straight Connector 12"/>
          <p:cNvCxnSpPr/>
          <p:nvPr/>
        </p:nvCxnSpPr>
        <p:spPr>
          <a:xfrm>
            <a:off x="296883" y="2047500"/>
            <a:ext cx="3823855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05374" y="5919850"/>
            <a:ext cx="38238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6970" y="1240971"/>
            <a:ext cx="3205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Requests Available Online</a:t>
            </a:r>
            <a:endParaRPr lang="en-US" dirty="0"/>
          </a:p>
        </p:txBody>
      </p:sp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722" y="369624"/>
            <a:ext cx="1403350" cy="323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816762" y="628304"/>
            <a:ext cx="3978579" cy="5746750"/>
            <a:chOff x="4816762" y="628304"/>
            <a:chExt cx="3978579" cy="5746750"/>
          </a:xfrm>
        </p:grpSpPr>
        <p:pic>
          <p:nvPicPr>
            <p:cNvPr id="1028" name="Picture 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4691" y="628304"/>
              <a:ext cx="3930650" cy="574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4816762" y="1105571"/>
              <a:ext cx="1850800" cy="576943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744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1294" y="2149460"/>
            <a:ext cx="47501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smtClean="0">
                <a:solidFill>
                  <a:srgbClr val="C00000"/>
                </a:solidFill>
                <a:latin typeface="Kunstler Script" pitchFamily="66" charset="0"/>
              </a:rPr>
              <a:t>Q</a:t>
            </a:r>
            <a:r>
              <a:rPr lang="en-US" sz="13800" dirty="0" smtClean="0">
                <a:latin typeface="Kunstler Script" pitchFamily="66" charset="0"/>
              </a:rPr>
              <a:t>uestions</a:t>
            </a:r>
            <a:endParaRPr lang="en-US" sz="19900" dirty="0">
              <a:latin typeface="Kunstler Script" pitchFamily="66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175657"/>
            <a:ext cx="9144000" cy="0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5556" l="9778" r="89778">
                        <a14:foregroundMark x1="37778" y1="66667" x2="39556" y2="7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158" y="2095789"/>
            <a:ext cx="2142857" cy="214285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0" y="686790"/>
            <a:ext cx="914400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771" y="5458691"/>
            <a:ext cx="914400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6127668"/>
            <a:ext cx="9144000" cy="730332"/>
          </a:xfrm>
          <a:prstGeom prst="rect">
            <a:avLst/>
          </a:prstGeom>
          <a:solidFill>
            <a:srgbClr val="C00000">
              <a:alpha val="72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733801" y="4073236"/>
            <a:ext cx="578328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03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9827" y="699848"/>
            <a:ext cx="415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ell MT" pitchFamily="18" charset="0"/>
              </a:rPr>
              <a:t>f</a:t>
            </a:r>
            <a:r>
              <a:rPr lang="en-US" sz="2800" dirty="0" smtClean="0">
                <a:latin typeface="Bell MT" pitchFamily="18" charset="0"/>
              </a:rPr>
              <a:t>or </a:t>
            </a:r>
            <a:r>
              <a:rPr lang="en-US" sz="2800" b="1" dirty="0" smtClean="0">
                <a:solidFill>
                  <a:schemeClr val="accent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Bell MT" pitchFamily="18" charset="0"/>
              </a:rPr>
              <a:t>Specimen Collection</a:t>
            </a:r>
            <a:endParaRPr lang="en-US" sz="2800" b="1" dirty="0">
              <a:solidFill>
                <a:schemeClr val="accent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latin typeface="Bell MT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 rot="21288077">
            <a:off x="3498729" y="1176263"/>
            <a:ext cx="4974589" cy="5138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>
            <a:off x="7641768" y="0"/>
            <a:ext cx="26126" cy="685800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85" y="-103997"/>
            <a:ext cx="4376566" cy="1065454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418011" y="5059701"/>
            <a:ext cx="2978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Blood Cultures should be collected before any other specimen.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404948" y="4949171"/>
            <a:ext cx="30958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13655" y="5989855"/>
            <a:ext cx="30958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2760" y1="40400" x2="32760" y2="40400"/>
                        <a14:foregroundMark x1="35124" y1="48577" x2="35124" y2="48577"/>
                        <a14:foregroundMark x1="72610" y1="56753" x2="72610" y2="56753"/>
                        <a14:foregroundMark x1="72288" y1="47244" x2="72288" y2="47244"/>
                        <a14:foregroundMark x1="67240" y1="69170" x2="67240" y2="69170"/>
                        <a14:foregroundMark x1="61439" y1="68565" x2="61439" y2="68565"/>
                        <a14:foregroundMark x1="62191" y1="69534" x2="62191" y2="69534"/>
                        <a14:foregroundMark x1="74006" y1="48577" x2="74006" y2="48577"/>
                        <a14:foregroundMark x1="42213" y1="68746" x2="42213" y2="68746"/>
                        <a14:backgroundMark x1="51343" y1="68565" x2="51343" y2="68565"/>
                        <a14:backgroundMark x1="37487" y1="72017" x2="37487" y2="72017"/>
                      </a14:backgroundRemoval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82" t="25034" r="18474" b="26222"/>
          <a:stretch/>
        </p:blipFill>
        <p:spPr>
          <a:xfrm rot="158420">
            <a:off x="546021" y="1486430"/>
            <a:ext cx="2514671" cy="33428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616" y="1262257"/>
            <a:ext cx="4548219" cy="48637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" name="Straight Connector 48"/>
          <p:cNvCxnSpPr/>
          <p:nvPr/>
        </p:nvCxnSpPr>
        <p:spPr>
          <a:xfrm>
            <a:off x="39185" y="739037"/>
            <a:ext cx="82034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42" b="90000" l="9808" r="98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1"/>
          <a:stretch/>
        </p:blipFill>
        <p:spPr>
          <a:xfrm>
            <a:off x="5608930" y="573469"/>
            <a:ext cx="765590" cy="137757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958940" y="2968831"/>
            <a:ext cx="1045029" cy="1"/>
          </a:xfrm>
          <a:prstGeom prst="line">
            <a:avLst/>
          </a:prstGeom>
          <a:ln w="539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632680" y="4807527"/>
            <a:ext cx="1045029" cy="1"/>
          </a:xfrm>
          <a:prstGeom prst="line">
            <a:avLst/>
          </a:prstGeom>
          <a:ln w="539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75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558141" y="-11875"/>
            <a:ext cx="0" cy="685800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6092042"/>
            <a:ext cx="9144000" cy="765958"/>
          </a:xfrm>
          <a:prstGeom prst="rect">
            <a:avLst/>
          </a:prstGeom>
          <a:solidFill>
            <a:srgbClr val="6633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391" y="5735782"/>
            <a:ext cx="914400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734291"/>
            <a:ext cx="914400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4" y="734291"/>
            <a:ext cx="3280372" cy="3280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4572000" y="3622893"/>
            <a:ext cx="374072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>
              <a:latin typeface="Century Schoolbook" pitchFamily="18" charset="0"/>
            </a:endParaRPr>
          </a:p>
          <a:p>
            <a:pPr algn="ctr"/>
            <a:endParaRPr lang="en-US" dirty="0"/>
          </a:p>
          <a:p>
            <a:pPr algn="ctr"/>
            <a:r>
              <a:rPr lang="en-US" sz="4400" b="1" dirty="0" smtClean="0">
                <a:latin typeface="Kunstler Script" pitchFamily="66" charset="0"/>
              </a:rPr>
              <a:t>Meridian Laboratory Corporation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1" t="14747" r="24753" b="18581"/>
          <a:stretch/>
        </p:blipFill>
        <p:spPr>
          <a:xfrm>
            <a:off x="2671805" y="347059"/>
            <a:ext cx="484879" cy="53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0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rot="21213862">
            <a:off x="262922" y="1684104"/>
            <a:ext cx="1009402" cy="3405665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/>
          <p:cNvSpPr/>
          <p:nvPr/>
        </p:nvSpPr>
        <p:spPr>
          <a:xfrm>
            <a:off x="288331" y="1684106"/>
            <a:ext cx="1009402" cy="3405665"/>
          </a:xfrm>
          <a:prstGeom prst="rect">
            <a:avLst/>
          </a:prstGeom>
          <a:ln w="31750">
            <a:solidFill>
              <a:schemeClr val="bg1"/>
            </a:solidFill>
          </a:ln>
          <a:effectLst>
            <a:outerShdw blurRad="50800" dist="38100" dir="8100000" sx="1000" sy="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459269">
            <a:off x="7605080" y="1684107"/>
            <a:ext cx="1009402" cy="3405665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/>
          <p:cNvSpPr/>
          <p:nvPr/>
        </p:nvSpPr>
        <p:spPr>
          <a:xfrm>
            <a:off x="7605080" y="1684108"/>
            <a:ext cx="1009402" cy="3405665"/>
          </a:xfrm>
          <a:prstGeom prst="rect">
            <a:avLst/>
          </a:prstGeom>
          <a:ln w="31750">
            <a:solidFill>
              <a:schemeClr val="bg1"/>
            </a:solidFill>
          </a:ln>
          <a:effectLst>
            <a:outerShdw blurRad="50800" dist="38100" dir="8100000" sx="1000" sy="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32515" y="252981"/>
            <a:ext cx="587234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3200" b="1" dirty="0" smtClean="0">
                <a:solidFill>
                  <a:srgbClr val="CC66FF"/>
                </a:solidFill>
                <a:effectLst/>
                <a:latin typeface="Arial Black" pitchFamily="34" charset="0"/>
              </a:rPr>
              <a:t>Lavender Top</a:t>
            </a:r>
            <a:r>
              <a:rPr lang="en-US" sz="3200" b="1" dirty="0" smtClean="0">
                <a:solidFill>
                  <a:srgbClr val="CC66FF"/>
                </a:solidFill>
                <a:effectLst>
                  <a:reflection blurRad="6350" stA="55000" endA="300" endPos="45500" dir="5400000" sy="-100000" algn="bl" rotWithShape="0"/>
                </a:effectLst>
                <a:latin typeface="Arial Black" pitchFamily="34" charset="0"/>
              </a:rPr>
              <a:t> </a:t>
            </a:r>
            <a:r>
              <a:rPr lang="en-US" sz="3200" dirty="0" smtClean="0">
                <a:solidFill>
                  <a:srgbClr val="FFCCFF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entury Schoolbook" pitchFamily="18" charset="0"/>
              </a:rPr>
              <a:t>Specimens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-23750" y="1069492"/>
            <a:ext cx="916775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71321" y1="34403" x2="65199" y2="79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17" t="31272" r="40310" b="22017"/>
          <a:stretch/>
        </p:blipFill>
        <p:spPr>
          <a:xfrm>
            <a:off x="7705487" y="1736160"/>
            <a:ext cx="808588" cy="34056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5650" y1="40884" x2="45328" y2="53664"/>
                        <a14:foregroundMark x1="43502" y1="61296" x2="42857" y2="65778"/>
                        <a14:foregroundMark x1="46509" y1="59540" x2="48657" y2="67535"/>
                        <a14:foregroundMark x1="53921" y1="40339" x2="53598" y2="42217"/>
                        <a14:backgroundMark x1="74758" y1="10902" x2="72073" y2="79649"/>
                        <a14:backgroundMark x1="31472" y1="59237" x2="33083" y2="73955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37" t="26488" r="41468" b="29165"/>
          <a:stretch/>
        </p:blipFill>
        <p:spPr>
          <a:xfrm>
            <a:off x="332515" y="1786111"/>
            <a:ext cx="870218" cy="3403927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510155141"/>
              </p:ext>
            </p:extLst>
          </p:nvPr>
        </p:nvGraphicFramePr>
        <p:xfrm>
          <a:off x="1420551" y="1341185"/>
          <a:ext cx="596590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17" name="Straight Connector 16"/>
          <p:cNvCxnSpPr/>
          <p:nvPr/>
        </p:nvCxnSpPr>
        <p:spPr>
          <a:xfrm>
            <a:off x="-23750" y="5651388"/>
            <a:ext cx="91677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45729" y="2888232"/>
            <a:ext cx="1389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Franklin Gothic Book" pitchFamily="34" charset="0"/>
              </a:rPr>
              <a:t>Performs the same tests.</a:t>
            </a:r>
            <a:endParaRPr lang="en-US" dirty="0">
              <a:solidFill>
                <a:schemeClr val="bg1"/>
              </a:solidFill>
              <a:latin typeface="Franklin Gothic Book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1875" y="6068291"/>
            <a:ext cx="9155875" cy="789709"/>
          </a:xfrm>
          <a:prstGeom prst="rect">
            <a:avLst/>
          </a:prstGeom>
          <a:solidFill>
            <a:srgbClr val="7030A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-23750" y="860240"/>
            <a:ext cx="91677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64275" y="3985146"/>
            <a:ext cx="1127494" cy="136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546034" y="3032078"/>
            <a:ext cx="1127494" cy="136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5413" y="5190038"/>
            <a:ext cx="1305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Fill Line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41304" y="1249074"/>
            <a:ext cx="1305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Fill Line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01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animBg="1"/>
      <p:bldP spid="2" grpId="0"/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427" y="117563"/>
            <a:ext cx="5556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Agency FB" pitchFamily="34" charset="0"/>
              </a:rPr>
              <a:t>Labeling </a:t>
            </a:r>
            <a:r>
              <a:rPr lang="en-US" sz="3200" dirty="0" smtClean="0">
                <a:solidFill>
                  <a:schemeClr val="bg1"/>
                </a:solidFill>
                <a:latin typeface="Agency FB" pitchFamily="34" charset="0"/>
              </a:rPr>
              <a:t>Specimens</a:t>
            </a:r>
            <a:endParaRPr lang="en-US" sz="3200" dirty="0">
              <a:solidFill>
                <a:schemeClr val="bg1"/>
              </a:solidFill>
              <a:latin typeface="Agency FB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08739" y="263040"/>
            <a:ext cx="4839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gency FB" pitchFamily="34" charset="0"/>
              </a:rPr>
              <a:t>Using MLC </a:t>
            </a:r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  <a:latin typeface="Bar Code" pitchFamily="1" charset="0"/>
              </a:rPr>
              <a:t>Barcode</a:t>
            </a:r>
            <a:r>
              <a:rPr lang="en-US" sz="2800" dirty="0" smtClean="0">
                <a:latin typeface="Agency FB" pitchFamily="34" charset="0"/>
              </a:rPr>
              <a:t> Labels</a:t>
            </a:r>
            <a:endParaRPr lang="en-US" sz="2800" dirty="0">
              <a:latin typeface="Agency FB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38512"/>
            <a:ext cx="8281851" cy="0"/>
          </a:xfrm>
          <a:prstGeom prst="line">
            <a:avLst/>
          </a:prstGeom>
          <a:ln w="698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242662" y="0"/>
            <a:ext cx="0" cy="685800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6375" y="1678800"/>
            <a:ext cx="3818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effectLst/>
                <a:latin typeface="Arial Black" pitchFamily="34" charset="0"/>
              </a:rPr>
              <a:t>Incorrect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Arial Black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effectLst/>
                <a:latin typeface="Agency FB" pitchFamily="34" charset="0"/>
              </a:rPr>
              <a:t>Labeling</a:t>
            </a:r>
            <a:endParaRPr lang="en-US" sz="2400" dirty="0">
              <a:solidFill>
                <a:schemeClr val="bg1"/>
              </a:solidFill>
              <a:effectLst/>
              <a:latin typeface="Agency FB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18203" y="1697944"/>
            <a:ext cx="3748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  <a:effectLst/>
                <a:latin typeface="Arial Black" pitchFamily="34" charset="0"/>
              </a:rPr>
              <a:t>Correct</a:t>
            </a:r>
            <a:r>
              <a:rPr lang="en-US" sz="2800" dirty="0" smtClean="0">
                <a:solidFill>
                  <a:schemeClr val="bg1"/>
                </a:solidFill>
                <a:effectLst/>
                <a:latin typeface="Arial Black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effectLst/>
                <a:latin typeface="Agency FB" pitchFamily="34" charset="0"/>
              </a:rPr>
              <a:t>Labeling</a:t>
            </a:r>
            <a:endParaRPr lang="en-US" sz="2800" dirty="0">
              <a:solidFill>
                <a:schemeClr val="bg1"/>
              </a:solidFill>
              <a:effectLst/>
              <a:latin typeface="Agency FB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167053" y="2418415"/>
            <a:ext cx="0" cy="395625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051565" y="2690946"/>
            <a:ext cx="2305591" cy="3100590"/>
          </a:xfrm>
          <a:prstGeom prst="rect">
            <a:avLst/>
          </a:prstGeom>
          <a:solidFill>
            <a:schemeClr val="bg1"/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750" y1="47608" x2="42750" y2="47608"/>
                        <a14:foregroundMark x1="45972" y1="45851" x2="45972" y2="45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90" t="23207" r="27971" b="29129"/>
          <a:stretch/>
        </p:blipFill>
        <p:spPr>
          <a:xfrm>
            <a:off x="1417323" y="2757924"/>
            <a:ext cx="1463041" cy="23235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4314" y1="48856" x2="24314" y2="48856"/>
                        <a14:foregroundMark x1="22222" y1="48266" x2="22222" y2="48266"/>
                        <a14:foregroundMark x1="20392" y1="50406" x2="20392" y2="50406"/>
                        <a14:backgroundMark x1="49412" y1="53137" x2="49412" y2="531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684" b="44761"/>
          <a:stretch/>
        </p:blipFill>
        <p:spPr>
          <a:xfrm rot="200634">
            <a:off x="614537" y="4897418"/>
            <a:ext cx="3178740" cy="877102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133149" y="2690946"/>
            <a:ext cx="2305591" cy="3100590"/>
          </a:xfrm>
          <a:prstGeom prst="rect">
            <a:avLst/>
          </a:prstGeom>
          <a:solidFill>
            <a:schemeClr val="bg1"/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8636" y1="47971" x2="68636" y2="479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37" t="18476" r="31754" b="40762"/>
          <a:stretch/>
        </p:blipFill>
        <p:spPr>
          <a:xfrm rot="21444843">
            <a:off x="5922221" y="2745421"/>
            <a:ext cx="727449" cy="22092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316" y1="46638" x2="26316" y2="46638"/>
                        <a14:foregroundMark x1="36842" y1="44942" x2="36842" y2="44942"/>
                        <a14:foregroundMark x1="33835" y1="45730" x2="33835" y2="45730"/>
                        <a14:backgroundMark x1="58110" y1="53907" x2="58110" y2="53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215" b="48190"/>
          <a:stretch/>
        </p:blipFill>
        <p:spPr>
          <a:xfrm>
            <a:off x="4715690" y="5025978"/>
            <a:ext cx="3409405" cy="701254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>
            <a:off x="591662" y="2351315"/>
            <a:ext cx="3164376" cy="362310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22515" y="2325189"/>
            <a:ext cx="2978331" cy="35577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689568" y="5984047"/>
            <a:ext cx="3368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gency FB" pitchFamily="34" charset="0"/>
              </a:rPr>
              <a:t>The barcode of the label should be closest to the tube stopper.</a:t>
            </a:r>
            <a:endParaRPr lang="en-US" sz="2000" dirty="0">
              <a:solidFill>
                <a:schemeClr val="bg1"/>
              </a:solidFill>
              <a:latin typeface="Agency FB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731" y="0"/>
            <a:ext cx="719269" cy="68574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005840"/>
            <a:ext cx="8242662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6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/>
      <p:bldP spid="17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72" y="2630495"/>
            <a:ext cx="2352862" cy="31513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427" y="117563"/>
            <a:ext cx="6202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/>
                </a:solidFill>
                <a:latin typeface="Agency FB" pitchFamily="34" charset="0"/>
              </a:rPr>
              <a:t>Labeling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Agency FB" pitchFamily="34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Agency FB" pitchFamily="34" charset="0"/>
              </a:rPr>
              <a:t>Specimens</a:t>
            </a:r>
            <a:endParaRPr lang="en-US" sz="3200" dirty="0">
              <a:solidFill>
                <a:schemeClr val="bg1"/>
              </a:solidFill>
              <a:latin typeface="Agency FB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14801" y="288274"/>
            <a:ext cx="4839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gency FB" pitchFamily="34" charset="0"/>
              </a:rPr>
              <a:t> </a:t>
            </a:r>
            <a:r>
              <a:rPr lang="en-US" sz="3200" b="1" dirty="0" smtClean="0">
                <a:solidFill>
                  <a:schemeClr val="accent1"/>
                </a:solidFill>
                <a:latin typeface="Bradley Hand ITC" pitchFamily="66" charset="0"/>
              </a:rPr>
              <a:t>Handwritten</a:t>
            </a:r>
            <a:r>
              <a:rPr lang="en-US" sz="3200" b="1" dirty="0" smtClean="0">
                <a:latin typeface="Bradley Hand ITC" pitchFamily="66" charset="0"/>
              </a:rPr>
              <a:t> </a:t>
            </a:r>
            <a:r>
              <a:rPr lang="en-US" sz="2800" dirty="0" smtClean="0">
                <a:latin typeface="Agency FB" pitchFamily="34" charset="0"/>
              </a:rPr>
              <a:t>Labels</a:t>
            </a:r>
            <a:endParaRPr lang="en-US" sz="2800" dirty="0">
              <a:latin typeface="Agency FB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12386"/>
            <a:ext cx="8281851" cy="0"/>
          </a:xfrm>
          <a:prstGeom prst="line">
            <a:avLst/>
          </a:prstGeom>
          <a:ln w="539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242662" y="0"/>
            <a:ext cx="0" cy="685800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6375" y="1678800"/>
            <a:ext cx="3818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effectLst/>
                <a:latin typeface="Arial Black" pitchFamily="34" charset="0"/>
              </a:rPr>
              <a:t>Incorrect</a:t>
            </a:r>
            <a:r>
              <a:rPr lang="en-US" sz="2400" dirty="0" smtClean="0">
                <a:solidFill>
                  <a:schemeClr val="bg1"/>
                </a:solidFill>
                <a:effectLst/>
                <a:latin typeface="Arial Black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effectLst/>
                <a:latin typeface="Agency FB" pitchFamily="34" charset="0"/>
              </a:rPr>
              <a:t>Labeling</a:t>
            </a:r>
            <a:endParaRPr lang="en-US" sz="2400" dirty="0">
              <a:solidFill>
                <a:schemeClr val="bg1"/>
              </a:solidFill>
              <a:effectLst/>
              <a:latin typeface="Agency FB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18203" y="1697944"/>
            <a:ext cx="3748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/>
                </a:solidFill>
                <a:effectLst/>
                <a:latin typeface="Arial Black" pitchFamily="34" charset="0"/>
              </a:rPr>
              <a:t>Correct</a:t>
            </a:r>
            <a:r>
              <a:rPr lang="en-US" sz="2800" dirty="0" smtClean="0">
                <a:solidFill>
                  <a:schemeClr val="bg1"/>
                </a:solidFill>
                <a:effectLst/>
                <a:latin typeface="Arial Black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effectLst/>
                <a:latin typeface="Agency FB" pitchFamily="34" charset="0"/>
              </a:rPr>
              <a:t>Labeling</a:t>
            </a:r>
            <a:endParaRPr lang="en-US" sz="2800" dirty="0">
              <a:solidFill>
                <a:schemeClr val="bg1"/>
              </a:solidFill>
              <a:effectLst/>
              <a:latin typeface="Agency FB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167053" y="2418415"/>
            <a:ext cx="0" cy="395625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51020" y1="53362" x2="51020" y2="53362"/>
                        <a14:backgroundMark x1="27390" y1="44397" x2="27390" y2="44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286" b="54666"/>
          <a:stretch/>
        </p:blipFill>
        <p:spPr>
          <a:xfrm>
            <a:off x="452174" y="4583427"/>
            <a:ext cx="3866029" cy="757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50376" y1="52938" x2="50376" y2="52938"/>
                        <a14:backgroundMark x1="27068" y1="43792" x2="27068" y2="43792"/>
                        <a14:backgroundMark x1="25349" y1="33737" x2="25349" y2="33737"/>
                        <a14:backgroundMark x1="61422" y1="45299" x2="61422" y2="45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388" b="57645"/>
          <a:stretch/>
        </p:blipFill>
        <p:spPr>
          <a:xfrm rot="220552">
            <a:off x="666203" y="3221366"/>
            <a:ext cx="3564057" cy="630183"/>
          </a:xfrm>
          <a:prstGeom prst="rect">
            <a:avLst/>
          </a:prstGeom>
        </p:spPr>
      </p:pic>
      <p:cxnSp>
        <p:nvCxnSpPr>
          <p:cNvPr id="41" name="Straight Connector 40"/>
          <p:cNvCxnSpPr/>
          <p:nvPr/>
        </p:nvCxnSpPr>
        <p:spPr>
          <a:xfrm flipH="1">
            <a:off x="783775" y="2325189"/>
            <a:ext cx="2978331" cy="35577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65985" y="2351315"/>
            <a:ext cx="3164376" cy="362310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98126" y="5998695"/>
            <a:ext cx="3559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Bradley Hand ITC" pitchFamily="66" charset="0"/>
              </a:rPr>
              <a:t>The name of the patient should be closest to the tube stopper</a:t>
            </a:r>
            <a:r>
              <a:rPr lang="en-US" b="1" dirty="0" smtClean="0">
                <a:latin typeface="Bradley Hand ITC" pitchFamily="66" charset="0"/>
              </a:rPr>
              <a:t>.</a:t>
            </a:r>
            <a:endParaRPr lang="en-US" b="1" dirty="0">
              <a:latin typeface="Bradley Hand ITC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731" y="566"/>
            <a:ext cx="719269" cy="68574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601" y="2922666"/>
            <a:ext cx="3517101" cy="25418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7420" y="4110614"/>
            <a:ext cx="3258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b="1" dirty="0" smtClean="0">
                <a:solidFill>
                  <a:schemeClr val="bg1">
                    <a:lumMod val="10000"/>
                  </a:schemeClr>
                </a:solidFill>
                <a:latin typeface="Bradley Hand ITC" pitchFamily="66" charset="0"/>
              </a:rPr>
              <a:t>Patients First, Last Name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b="1" dirty="0" smtClean="0">
                <a:solidFill>
                  <a:schemeClr val="bg1">
                    <a:lumMod val="10000"/>
                  </a:schemeClr>
                </a:solidFill>
                <a:latin typeface="Bradley Hand ITC" pitchFamily="66" charset="0"/>
              </a:rPr>
              <a:t>Date of Birth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b="1" dirty="0" smtClean="0">
                <a:solidFill>
                  <a:schemeClr val="bg1">
                    <a:lumMod val="10000"/>
                  </a:schemeClr>
                </a:solidFill>
                <a:latin typeface="Bradley Hand ITC" pitchFamily="66" charset="0"/>
              </a:rPr>
              <a:t>Facility Name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b="1" dirty="0" smtClean="0">
                <a:solidFill>
                  <a:schemeClr val="bg1">
                    <a:lumMod val="10000"/>
                  </a:schemeClr>
                </a:solidFill>
                <a:latin typeface="Bradley Hand ITC" pitchFamily="66" charset="0"/>
              </a:rPr>
              <a:t>Collection Date</a:t>
            </a:r>
            <a:endParaRPr lang="en-US" b="1" dirty="0">
              <a:solidFill>
                <a:schemeClr val="bg1">
                  <a:lumMod val="10000"/>
                </a:schemeClr>
              </a:solidFill>
              <a:latin typeface="Bradley Hand ITC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94" b="89945" l="3008" r="89903">
                        <a14:foregroundMark x1="66165" y1="46093" x2="66165" y2="46093"/>
                        <a14:foregroundMark x1="64876" y1="46881" x2="64876" y2="46881"/>
                        <a14:foregroundMark x1="25994" y1="49546" x2="25994" y2="49546"/>
                        <a14:backgroundMark x1="68206" y1="57359" x2="68206" y2="57359"/>
                        <a14:backgroundMark x1="54052" y1="52398" x2="54052" y2="52398"/>
                        <a14:backgroundMark x1="20340" y1="52947" x2="20340" y2="52947"/>
                        <a14:backgroundMark x1="18152" y1="44312" x2="18152" y2="44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572" b="45714"/>
          <a:stretch/>
        </p:blipFill>
        <p:spPr>
          <a:xfrm rot="184692">
            <a:off x="4505491" y="3041745"/>
            <a:ext cx="5136231" cy="124954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1005840"/>
            <a:ext cx="8242662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7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6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 rot="21219961">
            <a:off x="250146" y="2477066"/>
            <a:ext cx="2338253" cy="2414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7971" y="56683"/>
            <a:ext cx="6871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C000"/>
                </a:solidFill>
                <a:latin typeface="Browallia New" pitchFamily="34" charset="-34"/>
                <a:cs typeface="Browallia New" pitchFamily="34" charset="-34"/>
              </a:rPr>
              <a:t>S</a:t>
            </a:r>
            <a:r>
              <a:rPr lang="en-US" sz="5400" dirty="0" smtClean="0">
                <a:solidFill>
                  <a:srgbClr val="FFC000"/>
                </a:solidFill>
                <a:latin typeface="Browallia New" pitchFamily="34" charset="-34"/>
                <a:cs typeface="Browallia New" pitchFamily="34" charset="-34"/>
              </a:rPr>
              <a:t>pecimen</a:t>
            </a:r>
            <a:r>
              <a:rPr lang="en-US" sz="4400" dirty="0" smtClean="0">
                <a:solidFill>
                  <a:srgbClr val="FFC000"/>
                </a:solidFill>
                <a:latin typeface="Browallia New" pitchFamily="34" charset="-34"/>
                <a:cs typeface="Browallia New" pitchFamily="34" charset="-34"/>
              </a:rPr>
              <a:t> </a:t>
            </a:r>
            <a:r>
              <a:rPr lang="en-US" sz="4400" b="1" dirty="0" smtClean="0">
                <a:effectLst>
                  <a:outerShdw blurRad="60007" dist="310007" dir="7680000" sy="30000" kx="1300200" algn="ctr" rotWithShape="0">
                    <a:schemeClr val="bg1">
                      <a:alpha val="32000"/>
                    </a:schemeClr>
                  </a:outerShdw>
                </a:effectLst>
                <a:latin typeface="Browallia New" pitchFamily="34" charset="-34"/>
                <a:cs typeface="Browallia New" pitchFamily="34" charset="-34"/>
              </a:rPr>
              <a:t>Integrity </a:t>
            </a:r>
            <a:r>
              <a:rPr lang="en-US" sz="4400" dirty="0" smtClean="0"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schemeClr val="bg1">
                      <a:alpha val="32000"/>
                    </a:schemeClr>
                  </a:outerShdw>
                </a:effectLst>
                <a:latin typeface="Browallia New" pitchFamily="34" charset="-34"/>
                <a:cs typeface="Browallia New" pitchFamily="34" charset="-34"/>
              </a:rPr>
              <a:t>is…..</a:t>
            </a:r>
            <a:endParaRPr lang="en-US" sz="4400" dirty="0">
              <a:effectLst>
                <a:outerShdw blurRad="60007" dist="310007" dir="7680000" sy="30000" kx="1300200" algn="ctr" rotWithShape="0">
                  <a:schemeClr val="bg1">
                    <a:alpha val="32000"/>
                  </a:schemeClr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058093" y="698903"/>
            <a:ext cx="9183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Arial Narrow" pitchFamily="34" charset="0"/>
                <a:cs typeface="Arial" pitchFamily="34" charset="0"/>
              </a:rPr>
              <a:t>e</a:t>
            </a:r>
            <a:r>
              <a:rPr lang="en-US" dirty="0" smtClean="0">
                <a:latin typeface="Arial Narrow" pitchFamily="34" charset="0"/>
                <a:cs typeface="Arial" pitchFamily="34" charset="0"/>
              </a:rPr>
              <a:t>nsuring each step of collection, handling, and transportation meet  </a:t>
            </a:r>
          </a:p>
          <a:p>
            <a:pPr algn="r"/>
            <a:r>
              <a:rPr lang="en-US" dirty="0" smtClean="0">
                <a:latin typeface="Arial Narrow" pitchFamily="34" charset="0"/>
                <a:cs typeface="Arial" pitchFamily="34" charset="0"/>
              </a:rPr>
              <a:t>the requirements for the test being ordered</a:t>
            </a:r>
            <a:r>
              <a:rPr lang="en-US" sz="1400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. </a:t>
            </a:r>
            <a:endParaRPr lang="en-US" sz="1400" dirty="0">
              <a:solidFill>
                <a:schemeClr val="bg1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29" y="2603063"/>
            <a:ext cx="2117765" cy="2240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467959" y="1489796"/>
            <a:ext cx="309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 Narrow" pitchFamily="34" charset="0"/>
              </a:rPr>
              <a:t>Choosing the correct 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Arial Narrow" pitchFamily="34" charset="0"/>
              </a:rPr>
              <a:t>container for collection</a:t>
            </a:r>
            <a:r>
              <a:rPr lang="en-US" sz="1600" b="1" dirty="0" smtClean="0">
                <a:solidFill>
                  <a:schemeClr val="bg1"/>
                </a:solidFill>
                <a:latin typeface="Georgia" pitchFamily="18" charset="0"/>
              </a:rPr>
              <a:t>.</a:t>
            </a:r>
            <a:endParaRPr lang="en-US" sz="16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8006" y="5266327"/>
            <a:ext cx="2910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 Narrow" pitchFamily="34" charset="0"/>
              </a:rPr>
              <a:t>Inverting all tubes to prevent clotting.</a:t>
            </a:r>
            <a:endParaRPr lang="en-US" sz="1600" b="1" dirty="0">
              <a:latin typeface="Arial Narrow" pitchFamily="34" charset="0"/>
            </a:endParaRPr>
          </a:p>
        </p:txBody>
      </p:sp>
      <p:graphicFrame>
        <p:nvGraphicFramePr>
          <p:cNvPr id="25" name="Diagram 24"/>
          <p:cNvGraphicFramePr/>
          <p:nvPr>
            <p:extLst>
              <p:ext uri="{D42A27DB-BD31-4B8C-83A1-F6EECF244321}">
                <p14:modId xmlns:p14="http://schemas.microsoft.com/office/powerpoint/2010/main" val="574013558"/>
              </p:ext>
            </p:extLst>
          </p:nvPr>
        </p:nvGraphicFramePr>
        <p:xfrm>
          <a:off x="2165202" y="1493833"/>
          <a:ext cx="4453961" cy="3172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100000" l="9195" r="890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43" y="2225115"/>
            <a:ext cx="1071927" cy="17335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9091" r="89394">
                        <a14:foregroundMark x1="63636" y1="29307" x2="63636" y2="29307"/>
                        <a14:foregroundMark x1="75000" y1="33663" x2="75000" y2="33663"/>
                        <a14:foregroundMark x1="75758" y1="38416" x2="75758" y2="38416"/>
                        <a14:foregroundMark x1="75758" y1="46535" x2="75758" y2="46535"/>
                        <a14:foregroundMark x1="75758" y1="44752" x2="75758" y2="44752"/>
                        <a14:foregroundMark x1="75758" y1="42772" x2="75758" y2="42772"/>
                        <a14:foregroundMark x1="75000" y1="41386" x2="75000" y2="41386"/>
                        <a14:foregroundMark x1="52273" y1="28119" x2="52273" y2="28119"/>
                        <a14:foregroundMark x1="77273" y1="50891" x2="77273" y2="50891"/>
                        <a14:foregroundMark x1="80303" y1="54257" x2="80303" y2="54257"/>
                        <a14:foregroundMark x1="80303" y1="56832" x2="80303" y2="56832"/>
                        <a14:foregroundMark x1="80303" y1="60396" x2="80303" y2="60396"/>
                        <a14:foregroundMark x1="78788" y1="63960" x2="78788" y2="63960"/>
                        <a14:foregroundMark x1="78788" y1="66139" x2="78788" y2="66139"/>
                        <a14:foregroundMark x1="80303" y1="68317" x2="80303" y2="68317"/>
                        <a14:foregroundMark x1="80303" y1="70693" x2="80303" y2="70693"/>
                        <a14:foregroundMark x1="83333" y1="72871" x2="83333" y2="72871"/>
                        <a14:foregroundMark x1="83333" y1="74653" x2="83333" y2="74653"/>
                        <a14:foregroundMark x1="83333" y1="76832" x2="83333" y2="76832"/>
                        <a14:foregroundMark x1="84091" y1="79406" x2="84091" y2="79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104">
            <a:off x="3390031" y="2210568"/>
            <a:ext cx="705954" cy="176267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019804" y="4551506"/>
            <a:ext cx="2910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Georgia" pitchFamily="18" charset="0"/>
              </a:rPr>
              <a:t>Meeting the FILL requirements.</a:t>
            </a:r>
            <a:endParaRPr lang="en-US" sz="1600" dirty="0">
              <a:latin typeface="Georgia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967" r="99356">
                        <a14:foregroundMark x1="78410" y1="39976" x2="78410" y2="39976"/>
                        <a14:foregroundMark x1="89151" y1="38280" x2="89151" y2="38280"/>
                        <a14:foregroundMark x1="94629" y1="31981" x2="94629" y2="31981"/>
                        <a14:foregroundMark x1="81418" y1="25318" x2="81418" y2="25318"/>
                        <a14:foregroundMark x1="96241" y1="40581" x2="96241" y2="40581"/>
                        <a14:foregroundMark x1="72288" y1="27438" x2="72288" y2="27438"/>
                        <a14:foregroundMark x1="80021" y1="72017" x2="80021" y2="72017"/>
                        <a14:foregroundMark x1="43931" y1="75591" x2="43931" y2="75591"/>
                        <a14:foregroundMark x1="28034" y1="80557" x2="28034" y2="80557"/>
                        <a14:foregroundMark x1="51665" y1="80194" x2="51665" y2="80194"/>
                        <a14:foregroundMark x1="24705" y1="85342" x2="24705" y2="85342"/>
                        <a14:foregroundMark x1="16541" y1="89158" x2="16541" y2="89158"/>
                        <a14:foregroundMark x1="38131" y1="86675" x2="38131" y2="86675"/>
                        <a14:foregroundMark x1="38561" y1="83222" x2="38561" y2="83222"/>
                        <a14:foregroundMark x1="10419" y1="77529" x2="10419" y2="77529"/>
                        <a14:foregroundMark x1="3330" y1="76015" x2="3330" y2="76015"/>
                        <a14:foregroundMark x1="85246" y1="55874" x2="85246" y2="55874"/>
                        <a14:foregroundMark x1="76721" y1="55227" x2="76721" y2="55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663" b="38861"/>
          <a:stretch/>
        </p:blipFill>
        <p:spPr>
          <a:xfrm>
            <a:off x="6497389" y="2603063"/>
            <a:ext cx="2535599" cy="1910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" name="TextBox 30"/>
          <p:cNvSpPr txBox="1"/>
          <p:nvPr/>
        </p:nvSpPr>
        <p:spPr>
          <a:xfrm>
            <a:off x="5839094" y="1542048"/>
            <a:ext cx="2910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Georgia" pitchFamily="18" charset="0"/>
              </a:rPr>
              <a:t>Centrifuging</a:t>
            </a:r>
            <a:endParaRPr lang="en-US" sz="20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78377" y="1345234"/>
            <a:ext cx="9045625" cy="0"/>
          </a:xfrm>
          <a:prstGeom prst="line">
            <a:avLst/>
          </a:prstGeom>
          <a:ln w="412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7970" y="1433433"/>
            <a:ext cx="568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1</a:t>
            </a:r>
            <a:r>
              <a:rPr lang="en-US" sz="2400" dirty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057206" y="1471189"/>
            <a:ext cx="568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2</a:t>
            </a:r>
            <a:r>
              <a:rPr lang="en-US" sz="2400" dirty="0" smtClean="0">
                <a:solidFill>
                  <a:srgbClr val="FFC000"/>
                </a:solidFill>
              </a:rPr>
              <a:t>)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51363" y="1490166"/>
            <a:ext cx="568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3)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44834" y="2456798"/>
            <a:ext cx="568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4</a:t>
            </a:r>
            <a:r>
              <a:rPr lang="en-US" sz="2400" dirty="0" smtClean="0">
                <a:solidFill>
                  <a:srgbClr val="FFC000"/>
                </a:solidFill>
              </a:rPr>
              <a:t>)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19011" y="4597630"/>
            <a:ext cx="2910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Georgia" pitchFamily="18" charset="0"/>
              </a:rPr>
              <a:t>Storage Temperature:</a:t>
            </a:r>
            <a:endParaRPr lang="en-US" sz="1600" dirty="0">
              <a:solidFill>
                <a:srgbClr val="FFC000"/>
              </a:solidFill>
              <a:latin typeface="Georgia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440591" y="3038771"/>
            <a:ext cx="1280936" cy="6057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316582" y="2918463"/>
            <a:ext cx="522512" cy="40006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432074" y="4943456"/>
            <a:ext cx="2910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latin typeface="Georgia" pitchFamily="18" charset="0"/>
              </a:rPr>
              <a:t>Room Temp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latin typeface="Georgia" pitchFamily="18" charset="0"/>
              </a:rPr>
              <a:t>Refrigerated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latin typeface="Georgia" pitchFamily="18" charset="0"/>
              </a:rPr>
              <a:t>Frozen:</a:t>
            </a:r>
            <a:endParaRPr lang="en-US" sz="1600" dirty="0">
              <a:solidFill>
                <a:srgbClr val="FFC000"/>
              </a:solidFill>
              <a:latin typeface="Georgia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834640" y="1345234"/>
            <a:ext cx="39188" cy="5042503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031772" y="1345234"/>
            <a:ext cx="39188" cy="5042503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392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34" grpId="0"/>
      <p:bldP spid="35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78928" y="135305"/>
            <a:ext cx="8084173" cy="58477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509427" y="0"/>
            <a:ext cx="634569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8928" y="1422230"/>
            <a:ext cx="2520580" cy="48348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/>
          <p:cNvSpPr/>
          <p:nvPr/>
        </p:nvSpPr>
        <p:spPr>
          <a:xfrm>
            <a:off x="209558" y="1552858"/>
            <a:ext cx="2520580" cy="48348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9613" y="121657"/>
            <a:ext cx="5074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listo MT" pitchFamily="18" charset="0"/>
              </a:rPr>
              <a:t>Storage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latin typeface="Calisto MT" pitchFamily="18" charset="0"/>
              </a:rPr>
              <a:t> </a:t>
            </a:r>
            <a:r>
              <a:rPr lang="en-US" sz="3200" dirty="0" smtClean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Temperatures</a:t>
            </a:r>
            <a:endParaRPr lang="en-US" sz="3200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505" y="953588"/>
            <a:ext cx="2076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effectLst/>
                <a:latin typeface="Bradley Hand ITC" pitchFamily="66" charset="0"/>
              </a:rPr>
              <a:t>Room Temp.</a:t>
            </a:r>
            <a:endParaRPr lang="en-US" sz="2800" b="1" dirty="0">
              <a:solidFill>
                <a:srgbClr val="FFFFFF"/>
              </a:solidFill>
              <a:effectLst/>
              <a:latin typeface="Bradley Hand ITC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86790" y="905937"/>
            <a:ext cx="2547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effectLst/>
                <a:latin typeface="Britannic Bold" pitchFamily="34" charset="0"/>
              </a:rPr>
              <a:t>Refrigerated</a:t>
            </a:r>
            <a:endParaRPr lang="en-US" sz="2800" dirty="0">
              <a:solidFill>
                <a:schemeClr val="bg2">
                  <a:lumMod val="50000"/>
                </a:schemeClr>
              </a:solidFill>
              <a:effectLst/>
              <a:latin typeface="Britannic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0884" y="957906"/>
            <a:ext cx="1841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effectLst>
                  <a:outerShdw blurRad="50800" dist="38100" dir="8100000" algn="tr" rotWithShape="0">
                    <a:schemeClr val="bg1">
                      <a:alpha val="40000"/>
                    </a:schemeClr>
                  </a:outerShdw>
                </a:effectLst>
                <a:latin typeface="Century Gothic" pitchFamily="34" charset="0"/>
              </a:rPr>
              <a:t>Frozen</a:t>
            </a:r>
            <a:endParaRPr lang="en-US" sz="2400" b="1" dirty="0">
              <a:solidFill>
                <a:srgbClr val="FFFFFF"/>
              </a:solidFill>
              <a:effectLst>
                <a:outerShdw blurRad="50800" dist="38100" dir="8100000" algn="tr" rotWithShape="0">
                  <a:schemeClr val="bg1">
                    <a:alpha val="40000"/>
                  </a:schemeClr>
                </a:outerShdw>
              </a:effectLst>
              <a:latin typeface="Century Gothic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882187"/>
            <a:ext cx="8281851" cy="0"/>
          </a:xfrm>
          <a:prstGeom prst="line">
            <a:avLst/>
          </a:prstGeom>
          <a:ln w="4762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44" b="89885" l="0" r="99678">
                        <a14:foregroundMark x1="50054" y1="12174" x2="50054" y2="12174"/>
                        <a14:foregroundMark x1="26316" y1="11993" x2="26316" y2="11993"/>
                        <a14:foregroundMark x1="93555" y1="25924" x2="93555" y2="25924"/>
                        <a14:foregroundMark x1="49302" y1="14294" x2="49302" y2="14294"/>
                        <a14:foregroundMark x1="41890" y1="15627" x2="41890" y2="15627"/>
                        <a14:foregroundMark x1="50376" y1="15263" x2="50376" y2="15263"/>
                        <a14:foregroundMark x1="48013" y1="64930" x2="48013" y2="64930"/>
                        <a14:foregroundMark x1="8808" y1="62265" x2="8808" y2="62265"/>
                        <a14:foregroundMark x1="44576" y1="61720" x2="44576" y2="61720"/>
                        <a14:foregroundMark x1="59506" y1="62265" x2="59506" y2="62265"/>
                        <a14:foregroundMark x1="12137" y1="62084" x2="12137" y2="62084"/>
                        <a14:foregroundMark x1="4726" y1="61902" x2="4726" y2="61902"/>
                        <a14:foregroundMark x1="3759" y1="63053" x2="3759" y2="63053"/>
                        <a14:foregroundMark x1="50698" y1="15627" x2="50698" y2="15627"/>
                        <a14:foregroundMark x1="46617" y1="15990" x2="46617" y2="15990"/>
                        <a14:foregroundMark x1="29753" y1="13507" x2="29753" y2="13507"/>
                        <a14:foregroundMark x1="63158" y1="14476" x2="63158" y2="14476"/>
                        <a14:foregroundMark x1="27712" y1="14476" x2="60473" y2="14839"/>
                        <a14:foregroundMark x1="21590" y1="64749" x2="72610" y2="64567"/>
                        <a14:foregroundMark x1="80773" y1="11811" x2="80773" y2="11811"/>
                        <a14:foregroundMark x1="79377" y1="13507" x2="79377" y2="13507"/>
                        <a14:foregroundMark x1="81740" y1="11811" x2="81740" y2="11811"/>
                        <a14:backgroundMark x1="6445" y1="21502" x2="6445" y2="21502"/>
                        <a14:backgroundMark x1="3759" y1="34282" x2="3759" y2="34282"/>
                        <a14:backgroundMark x1="60473" y1="80981" x2="60473" y2="80981"/>
                        <a14:backgroundMark x1="51987" y1="74076" x2="51987" y2="74076"/>
                        <a14:backgroundMark x1="65843" y1="72925" x2="65843" y2="72925"/>
                        <a14:backgroundMark x1="30720" y1="77892" x2="30720" y2="77892"/>
                        <a14:backgroundMark x1="42535" y1="74258" x2="42535" y2="74258"/>
                        <a14:backgroundMark x1="42213" y1="77529" x2="42213" y2="77529"/>
                        <a14:backgroundMark x1="6445" y1="27438" x2="6445" y2="27438"/>
                        <a14:backgroundMark x1="2685" y1="37129" x2="2685" y2="37129"/>
                        <a14:backgroundMark x1="2363" y1="70866" x2="98281" y2="71048"/>
                        <a14:backgroundMark x1="42857" y1="68928" x2="42857" y2="68928"/>
                        <a14:backgroundMark x1="52739" y1="67595" x2="52739" y2="67595"/>
                        <a14:backgroundMark x1="45650" y1="66869" x2="45650" y2="66869"/>
                        <a14:backgroundMark x1="71643" y1="67232" x2="71643" y2="67232"/>
                        <a14:backgroundMark x1="5693" y1="65536" x2="5693" y2="65536"/>
                        <a14:backgroundMark x1="9452" y1="14658" x2="1719" y2="32586"/>
                        <a14:backgroundMark x1="84748" y1="14052" x2="97959" y2="47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0" b="33523"/>
          <a:stretch/>
        </p:blipFill>
        <p:spPr>
          <a:xfrm>
            <a:off x="314062" y="1622805"/>
            <a:ext cx="2232869" cy="232217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3504" y="4519748"/>
            <a:ext cx="25091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FFFFFF"/>
                </a:solidFill>
                <a:latin typeface="Bradley Hand ITC" pitchFamily="66" charset="0"/>
              </a:rPr>
              <a:t>Blood Cultures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FFFFFF"/>
                </a:solidFill>
                <a:latin typeface="Bradley Hand ITC" pitchFamily="66" charset="0"/>
              </a:rPr>
              <a:t>Occult Cards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FFFFFF"/>
                </a:solidFill>
                <a:latin typeface="Bradley Hand ITC" pitchFamily="66" charset="0"/>
              </a:rPr>
              <a:t>Wounds Cultures</a:t>
            </a:r>
            <a:endParaRPr lang="en-US" sz="2400" b="1" dirty="0">
              <a:solidFill>
                <a:srgbClr val="FFFFFF"/>
              </a:solidFill>
              <a:latin typeface="Bradley Hand ITC" pitchFamily="66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67" r="99356">
                        <a14:foregroundMark x1="78410" y1="39976" x2="78410" y2="39976"/>
                        <a14:foregroundMark x1="89151" y1="38280" x2="89151" y2="38280"/>
                        <a14:foregroundMark x1="94629" y1="31981" x2="94629" y2="31981"/>
                        <a14:foregroundMark x1="81418" y1="25318" x2="81418" y2="25318"/>
                        <a14:foregroundMark x1="96241" y1="40581" x2="96241" y2="40581"/>
                        <a14:foregroundMark x1="72288" y1="27438" x2="72288" y2="27438"/>
                        <a14:foregroundMark x1="80021" y1="72017" x2="80021" y2="72017"/>
                        <a14:foregroundMark x1="43931" y1="75591" x2="43931" y2="75591"/>
                        <a14:foregroundMark x1="28034" y1="80557" x2="28034" y2="80557"/>
                        <a14:foregroundMark x1="51665" y1="80194" x2="51665" y2="80194"/>
                        <a14:foregroundMark x1="24705" y1="85342" x2="24705" y2="85342"/>
                        <a14:foregroundMark x1="16541" y1="89158" x2="16541" y2="89158"/>
                        <a14:foregroundMark x1="38131" y1="86675" x2="38131" y2="86675"/>
                        <a14:foregroundMark x1="38561" y1="83222" x2="38561" y2="83222"/>
                        <a14:foregroundMark x1="10419" y1="77529" x2="10419" y2="77529"/>
                        <a14:foregroundMark x1="3330" y1="76015" x2="3330" y2="76015"/>
                        <a14:foregroundMark x1="85246" y1="55874" x2="85246" y2="55874"/>
                        <a14:foregroundMark x1="76721" y1="55227" x2="76721" y2="55227"/>
                        <a14:foregroundMark x1="92088" y1="25733" x2="87710" y2="58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663" b="38861"/>
          <a:stretch/>
        </p:blipFill>
        <p:spPr>
          <a:xfrm>
            <a:off x="3137319" y="3383756"/>
            <a:ext cx="2473115" cy="1863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/>
          <p:cNvSpPr txBox="1"/>
          <p:nvPr/>
        </p:nvSpPr>
        <p:spPr>
          <a:xfrm>
            <a:off x="2822701" y="2052117"/>
            <a:ext cx="2737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Blood Samples</a:t>
            </a:r>
          </a:p>
          <a:p>
            <a:pPr marL="342900" indent="-342900" algn="ctr"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Constantia" pitchFamily="18" charset="0"/>
              </a:rPr>
              <a:t>Urine Samples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52204" y="4714362"/>
            <a:ext cx="2509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FFFFFF"/>
                </a:solidFill>
                <a:latin typeface="Century Gothic" pitchFamily="34" charset="0"/>
              </a:rPr>
              <a:t>PTT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717075" y="882187"/>
            <a:ext cx="0" cy="550555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913120" y="882187"/>
            <a:ext cx="0" cy="550555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97187" y="2987618"/>
            <a:ext cx="11974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10000"/>
                  </a:schemeClr>
                </a:solidFill>
              </a:rPr>
              <a:t>Doe, John 3/23/1945</a:t>
            </a:r>
            <a:endParaRPr lang="en-US" sz="8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454" y="1737180"/>
            <a:ext cx="450610" cy="1723925"/>
          </a:xfrm>
          <a:prstGeom prst="rect">
            <a:avLst/>
          </a:prstGeom>
          <a:ln w="19050">
            <a:solidFill>
              <a:srgbClr val="FFFFFF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426" y="1636685"/>
            <a:ext cx="478976" cy="18774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5" t="33593" r="38327" b="22652"/>
          <a:stretch/>
        </p:blipFill>
        <p:spPr>
          <a:xfrm>
            <a:off x="7622530" y="1737180"/>
            <a:ext cx="540571" cy="17328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6222985" y="3760974"/>
            <a:ext cx="1916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Freeze Plasma from transfer tube.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9" name="Isosceles Triangle 28"/>
          <p:cNvSpPr/>
          <p:nvPr/>
        </p:nvSpPr>
        <p:spPr>
          <a:xfrm rot="5400000">
            <a:off x="6591651" y="2530874"/>
            <a:ext cx="289246" cy="12179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/>
          <p:cNvSpPr/>
          <p:nvPr/>
        </p:nvSpPr>
        <p:spPr>
          <a:xfrm rot="5400000">
            <a:off x="7337801" y="2540774"/>
            <a:ext cx="289246" cy="12179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8246226" y="13648"/>
            <a:ext cx="23750" cy="6858000"/>
          </a:xfrm>
          <a:prstGeom prst="line">
            <a:avLst/>
          </a:prstGeom>
          <a:ln w="539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7519571" y="1422230"/>
            <a:ext cx="738530" cy="22127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8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  <p:bldP spid="2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TP102701141_template">
  <a:themeElements>
    <a:clrScheme name="Custom 12">
      <a:dk1>
        <a:srgbClr val="CCECFF"/>
      </a:dk1>
      <a:lt1>
        <a:srgbClr val="F2F2F2"/>
      </a:lt1>
      <a:dk2>
        <a:srgbClr val="F2F2F2"/>
      </a:dk2>
      <a:lt2>
        <a:srgbClr val="7FD6F2"/>
      </a:lt2>
      <a:accent1>
        <a:srgbClr val="BFE21D"/>
      </a:accent1>
      <a:accent2>
        <a:srgbClr val="6A0D0C"/>
      </a:accent2>
      <a:accent3>
        <a:srgbClr val="7FD6F2"/>
      </a:accent3>
      <a:accent4>
        <a:srgbClr val="FDAC0E"/>
      </a:accent4>
      <a:accent5>
        <a:srgbClr val="FDD878"/>
      </a:accent5>
      <a:accent6>
        <a:srgbClr val="0C71B6"/>
      </a:accent6>
      <a:hlink>
        <a:srgbClr val="30478C"/>
      </a:hlink>
      <a:folHlink>
        <a:srgbClr val="4A9CD9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9695887-F314-4746-8B5C-B9DD9CCF69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Whirligig design template</Template>
  <TotalTime>17488</TotalTime>
  <Words>1349</Words>
  <Application>Microsoft Office PowerPoint</Application>
  <PresentationFormat>On-screen Show (4:3)</PresentationFormat>
  <Paragraphs>336</Paragraphs>
  <Slides>40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43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84" baseType="lpstr">
      <vt:lpstr>Malgun Gothic</vt:lpstr>
      <vt:lpstr>Agency FB</vt:lpstr>
      <vt:lpstr>Aharoni</vt:lpstr>
      <vt:lpstr>Andalus</vt:lpstr>
      <vt:lpstr>Angsana New</vt:lpstr>
      <vt:lpstr>Aparajita</vt:lpstr>
      <vt:lpstr>Arial</vt:lpstr>
      <vt:lpstr>Arial Black</vt:lpstr>
      <vt:lpstr>Arial Narrow</vt:lpstr>
      <vt:lpstr>Bar Code</vt:lpstr>
      <vt:lpstr>Baskerville Old Face</vt:lpstr>
      <vt:lpstr>Bell MT</vt:lpstr>
      <vt:lpstr>Bernard MT Condensed</vt:lpstr>
      <vt:lpstr>Bodoni MT Condensed</vt:lpstr>
      <vt:lpstr>Book Antiqua</vt:lpstr>
      <vt:lpstr>Bradley Hand ITC</vt:lpstr>
      <vt:lpstr>Britannic Bold</vt:lpstr>
      <vt:lpstr>Browallia New</vt:lpstr>
      <vt:lpstr>BrowalliaUPC</vt:lpstr>
      <vt:lpstr>Brush Script MT</vt:lpstr>
      <vt:lpstr>Calibri</vt:lpstr>
      <vt:lpstr>Calisto MT</vt:lpstr>
      <vt:lpstr>Century Gothic</vt:lpstr>
      <vt:lpstr>Century Schoolbook</vt:lpstr>
      <vt:lpstr>Constantia</vt:lpstr>
      <vt:lpstr>Cordia New</vt:lpstr>
      <vt:lpstr>CordiaUPC</vt:lpstr>
      <vt:lpstr>David</vt:lpstr>
      <vt:lpstr>DFKai-SB</vt:lpstr>
      <vt:lpstr>Ebrima</vt:lpstr>
      <vt:lpstr>Euphemia</vt:lpstr>
      <vt:lpstr>Franklin Gothic Book</vt:lpstr>
      <vt:lpstr>Franklin Gothic Heavy</vt:lpstr>
      <vt:lpstr>Franklin Gothic Medium</vt:lpstr>
      <vt:lpstr>Gabriola</vt:lpstr>
      <vt:lpstr>Georgia</vt:lpstr>
      <vt:lpstr>Iskoola Pota</vt:lpstr>
      <vt:lpstr>Kunstler Script</vt:lpstr>
      <vt:lpstr>Lucida Calligraphy</vt:lpstr>
      <vt:lpstr>Lucida Sans Unicode</vt:lpstr>
      <vt:lpstr>Mongolian Baiti</vt:lpstr>
      <vt:lpstr>Times New Roman</vt:lpstr>
      <vt:lpstr>Wingdings</vt:lpstr>
      <vt:lpstr>TP102701141_template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Front-End Automation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Deftones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INDIA HATTON</dc:creator>
  <cp:lastModifiedBy>India Hatton</cp:lastModifiedBy>
  <cp:revision>439</cp:revision>
  <cp:lastPrinted>2019-04-09T19:29:19Z</cp:lastPrinted>
  <dcterms:created xsi:type="dcterms:W3CDTF">2011-12-05T14:18:57Z</dcterms:created>
  <dcterms:modified xsi:type="dcterms:W3CDTF">2023-09-15T12:34:40Z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TC027011429991</vt:lpwstr>
  </property>
</Properties>
</file>